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376" r:id="rId2"/>
    <p:sldId id="362" r:id="rId3"/>
    <p:sldId id="344" r:id="rId4"/>
    <p:sldId id="363" r:id="rId5"/>
    <p:sldId id="345" r:id="rId6"/>
    <p:sldId id="364" r:id="rId7"/>
    <p:sldId id="365" r:id="rId8"/>
    <p:sldId id="366" r:id="rId9"/>
    <p:sldId id="371" r:id="rId10"/>
    <p:sldId id="372" r:id="rId11"/>
    <p:sldId id="379" r:id="rId12"/>
    <p:sldId id="350" r:id="rId13"/>
    <p:sldId id="380" r:id="rId14"/>
    <p:sldId id="381" r:id="rId15"/>
    <p:sldId id="383" r:id="rId16"/>
    <p:sldId id="368" r:id="rId17"/>
    <p:sldId id="385" r:id="rId18"/>
    <p:sldId id="384" r:id="rId19"/>
    <p:sldId id="359" r:id="rId20"/>
    <p:sldId id="361" r:id="rId21"/>
    <p:sldId id="378" r:id="rId22"/>
    <p:sldId id="382" r:id="rId23"/>
    <p:sldId id="29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8C6ECD85-3027-4B99-99B6-C69C61ABE351}">
          <p14:sldIdLst>
            <p14:sldId id="376"/>
            <p14:sldId id="362"/>
          </p14:sldIdLst>
        </p14:section>
        <p14:section name="Εισαγωγικά στοιχεία" id="{CA3E5F22-B62F-49E5-976E-FC9A7E02E39C}">
          <p14:sldIdLst>
            <p14:sldId id="344"/>
            <p14:sldId id="363"/>
            <p14:sldId id="345"/>
            <p14:sldId id="364"/>
            <p14:sldId id="365"/>
            <p14:sldId id="366"/>
            <p14:sldId id="371"/>
          </p14:sldIdLst>
        </p14:section>
        <p14:section name="Αξιολόγηση" id="{0B0A7DF6-C666-4D64-9EEF-50EA588FD920}">
          <p14:sldIdLst>
            <p14:sldId id="372"/>
            <p14:sldId id="379"/>
          </p14:sldIdLst>
        </p14:section>
        <p14:section name="Πρόγραμμα Σπουδών" id="{43A5EF86-BEBC-4E81-8E04-E6F0033F734E}">
          <p14:sldIdLst>
            <p14:sldId id="350"/>
            <p14:sldId id="380"/>
            <p14:sldId id="381"/>
          </p14:sldIdLst>
        </p14:section>
        <p14:section name="Νέα ΜΑθήματα" id="{93E28C3A-9B9C-44E8-AFDB-916138A12E9A}">
          <p14:sldIdLst>
            <p14:sldId id="383"/>
            <p14:sldId id="368"/>
            <p14:sldId id="385"/>
            <p14:sldId id="384"/>
            <p14:sldId id="359"/>
          </p14:sldIdLst>
        </p14:section>
        <p14:section name="Conclusion" id="{FECE533D-AB89-4C99-A8E7-DC07B8BC3AC2}">
          <p14:sldIdLst>
            <p14:sldId id="361"/>
            <p14:sldId id="378"/>
            <p14:sldId id="382"/>
          </p14:sldIdLst>
        </p14:section>
        <p14:section name="Πρόχειρο" id="{37367B55-D05D-4222-8AD1-44730C30C0C4}">
          <p14:sldIdLst>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1"/>
    <a:srgbClr val="2158AB"/>
    <a:srgbClr val="DBF2FC"/>
    <a:srgbClr val="2C5288"/>
    <a:srgbClr val="CC3300"/>
    <a:srgbClr val="FF6600"/>
    <a:srgbClr val="CA0000"/>
    <a:srgbClr val="2359AB"/>
    <a:srgbClr val="191425"/>
    <a:srgbClr val="F116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05" autoAdjust="0"/>
    <p:restoredTop sz="94651" autoAdjust="0"/>
  </p:normalViewPr>
  <p:slideViewPr>
    <p:cSldViewPr snapToGrid="0">
      <p:cViewPr>
        <p:scale>
          <a:sx n="50" d="100"/>
          <a:sy n="50" d="100"/>
        </p:scale>
        <p:origin x="2670" y="1368"/>
      </p:cViewPr>
      <p:guideLst/>
    </p:cSldViewPr>
  </p:slideViewPr>
  <p:notesTextViewPr>
    <p:cViewPr>
      <p:scale>
        <a:sx n="3" d="2"/>
        <a:sy n="3" d="2"/>
      </p:scale>
      <p:origin x="0" y="0"/>
    </p:cViewPr>
  </p:notesTextViewPr>
  <p:sorterViewPr>
    <p:cViewPr>
      <p:scale>
        <a:sx n="100" d="100"/>
        <a:sy n="100" d="100"/>
      </p:scale>
      <p:origin x="0" y="-12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2F475-6762-1842-8F3C-8E98B08602E1}" type="doc">
      <dgm:prSet loTypeId="urn:microsoft.com/office/officeart/2005/8/layout/hProcess9" loCatId="process" qsTypeId="urn:microsoft.com/office/officeart/2005/8/quickstyle/3d5" qsCatId="3D" csTypeId="urn:microsoft.com/office/officeart/2005/8/colors/accent2_2" csCatId="accent2"/>
      <dgm:spPr/>
      <dgm:t>
        <a:bodyPr/>
        <a:lstStyle/>
        <a:p>
          <a:endParaRPr lang="el-GR"/>
        </a:p>
      </dgm:t>
    </dgm:pt>
    <dgm:pt modelId="{11FAFFEF-6984-BA47-AB7D-ADA8A701DD86}">
      <dgm:prSet/>
      <dgm:spPr/>
      <dgm:t>
        <a:bodyPr/>
        <a:lstStyle/>
        <a:p>
          <a:r>
            <a:rPr lang="el-GR" dirty="0"/>
            <a:t>Γραμματεία ΠΜΣ</a:t>
          </a:r>
        </a:p>
      </dgm:t>
    </dgm:pt>
    <dgm:pt modelId="{382B9219-9C3D-BF40-9236-F22EEF305DA0}" type="parTrans" cxnId="{1D13FEE0-741B-094E-88CD-4F24CFB401A7}">
      <dgm:prSet/>
      <dgm:spPr/>
      <dgm:t>
        <a:bodyPr/>
        <a:lstStyle/>
        <a:p>
          <a:endParaRPr lang="el-GR"/>
        </a:p>
      </dgm:t>
    </dgm:pt>
    <dgm:pt modelId="{A89F8D57-492E-C541-A0AB-BFD217C932D6}" type="sibTrans" cxnId="{1D13FEE0-741B-094E-88CD-4F24CFB401A7}">
      <dgm:prSet/>
      <dgm:spPr/>
      <dgm:t>
        <a:bodyPr/>
        <a:lstStyle/>
        <a:p>
          <a:endParaRPr lang="el-GR"/>
        </a:p>
      </dgm:t>
    </dgm:pt>
    <dgm:pt modelId="{492DABB4-27E2-3D4C-9708-68E58F08B3D8}">
      <dgm:prSet/>
      <dgm:spPr/>
      <dgm:t>
        <a:bodyPr/>
        <a:lstStyle/>
        <a:p>
          <a:r>
            <a:rPr lang="el-GR" dirty="0"/>
            <a:t>Ευθαλία Παπαγεωργίου</a:t>
          </a:r>
        </a:p>
      </dgm:t>
    </dgm:pt>
    <dgm:pt modelId="{759C64E8-7438-544A-A43C-145FABC82A69}" type="parTrans" cxnId="{AC802B69-2EEF-EA48-AF08-D7410772A98C}">
      <dgm:prSet/>
      <dgm:spPr/>
      <dgm:t>
        <a:bodyPr/>
        <a:lstStyle/>
        <a:p>
          <a:endParaRPr lang="el-GR"/>
        </a:p>
      </dgm:t>
    </dgm:pt>
    <dgm:pt modelId="{84B45FF7-22BB-F644-8C46-F82AF2174A9F}" type="sibTrans" cxnId="{AC802B69-2EEF-EA48-AF08-D7410772A98C}">
      <dgm:prSet/>
      <dgm:spPr/>
      <dgm:t>
        <a:bodyPr/>
        <a:lstStyle/>
        <a:p>
          <a:endParaRPr lang="el-GR"/>
        </a:p>
      </dgm:t>
    </dgm:pt>
    <dgm:pt modelId="{626CB4B6-F0F8-CE4D-A8F9-F8108F5174BF}" type="pres">
      <dgm:prSet presAssocID="{CE42F475-6762-1842-8F3C-8E98B08602E1}" presName="CompostProcess" presStyleCnt="0">
        <dgm:presLayoutVars>
          <dgm:dir/>
          <dgm:resizeHandles val="exact"/>
        </dgm:presLayoutVars>
      </dgm:prSet>
      <dgm:spPr/>
      <dgm:t>
        <a:bodyPr/>
        <a:lstStyle/>
        <a:p>
          <a:endParaRPr lang="el-GR"/>
        </a:p>
      </dgm:t>
    </dgm:pt>
    <dgm:pt modelId="{B13369EF-0812-F446-ACF0-5C8CEBE1DA80}" type="pres">
      <dgm:prSet presAssocID="{CE42F475-6762-1842-8F3C-8E98B08602E1}" presName="arrow" presStyleLbl="bgShp" presStyleIdx="0" presStyleCnt="1" custLinFactNeighborX="-11113" custLinFactNeighborY="-37339"/>
      <dgm:spPr/>
    </dgm:pt>
    <dgm:pt modelId="{70CCAB80-587F-344D-95B8-DAE0199322AC}" type="pres">
      <dgm:prSet presAssocID="{CE42F475-6762-1842-8F3C-8E98B08602E1}" presName="linearProcess" presStyleCnt="0"/>
      <dgm:spPr/>
    </dgm:pt>
    <dgm:pt modelId="{F7BAE144-4138-1847-BB1F-083E11FD2E02}" type="pres">
      <dgm:prSet presAssocID="{11FAFFEF-6984-BA47-AB7D-ADA8A701DD86}" presName="textNode" presStyleLbl="node1" presStyleIdx="0" presStyleCnt="2" custLinFactX="-5960" custLinFactNeighborX="-100000" custLinFactNeighborY="8191">
        <dgm:presLayoutVars>
          <dgm:bulletEnabled val="1"/>
        </dgm:presLayoutVars>
      </dgm:prSet>
      <dgm:spPr/>
      <dgm:t>
        <a:bodyPr/>
        <a:lstStyle/>
        <a:p>
          <a:endParaRPr lang="el-GR"/>
        </a:p>
      </dgm:t>
    </dgm:pt>
    <dgm:pt modelId="{4426BB49-CC52-E844-A13B-8C7F2DB774D2}" type="pres">
      <dgm:prSet presAssocID="{A89F8D57-492E-C541-A0AB-BFD217C932D6}" presName="sibTrans" presStyleCnt="0"/>
      <dgm:spPr/>
    </dgm:pt>
    <dgm:pt modelId="{1691FF31-8CC1-EE4A-8A1D-A23A3AB880D3}" type="pres">
      <dgm:prSet presAssocID="{492DABB4-27E2-3D4C-9708-68E58F08B3D8}" presName="textNode" presStyleLbl="node1" presStyleIdx="1" presStyleCnt="2" custLinFactNeighborX="-87280" custLinFactNeighborY="-446">
        <dgm:presLayoutVars>
          <dgm:bulletEnabled val="1"/>
        </dgm:presLayoutVars>
      </dgm:prSet>
      <dgm:spPr/>
      <dgm:t>
        <a:bodyPr/>
        <a:lstStyle/>
        <a:p>
          <a:endParaRPr lang="el-GR"/>
        </a:p>
      </dgm:t>
    </dgm:pt>
  </dgm:ptLst>
  <dgm:cxnLst>
    <dgm:cxn modelId="{9C6BB4FE-D4A4-F749-A53F-C3551A734B1C}" type="presOf" srcId="{CE42F475-6762-1842-8F3C-8E98B08602E1}" destId="{626CB4B6-F0F8-CE4D-A8F9-F8108F5174BF}" srcOrd="0" destOrd="0" presId="urn:microsoft.com/office/officeart/2005/8/layout/hProcess9"/>
    <dgm:cxn modelId="{E73BB3CB-2D20-7947-916E-0E52E3A5DE30}" type="presOf" srcId="{11FAFFEF-6984-BA47-AB7D-ADA8A701DD86}" destId="{F7BAE144-4138-1847-BB1F-083E11FD2E02}" srcOrd="0" destOrd="0" presId="urn:microsoft.com/office/officeart/2005/8/layout/hProcess9"/>
    <dgm:cxn modelId="{3F7B0955-638B-9C4D-A0A1-6CCCEEBBFFB9}" type="presOf" srcId="{492DABB4-27E2-3D4C-9708-68E58F08B3D8}" destId="{1691FF31-8CC1-EE4A-8A1D-A23A3AB880D3}" srcOrd="0" destOrd="0" presId="urn:microsoft.com/office/officeart/2005/8/layout/hProcess9"/>
    <dgm:cxn modelId="{AC802B69-2EEF-EA48-AF08-D7410772A98C}" srcId="{CE42F475-6762-1842-8F3C-8E98B08602E1}" destId="{492DABB4-27E2-3D4C-9708-68E58F08B3D8}" srcOrd="1" destOrd="0" parTransId="{759C64E8-7438-544A-A43C-145FABC82A69}" sibTransId="{84B45FF7-22BB-F644-8C46-F82AF2174A9F}"/>
    <dgm:cxn modelId="{1D13FEE0-741B-094E-88CD-4F24CFB401A7}" srcId="{CE42F475-6762-1842-8F3C-8E98B08602E1}" destId="{11FAFFEF-6984-BA47-AB7D-ADA8A701DD86}" srcOrd="0" destOrd="0" parTransId="{382B9219-9C3D-BF40-9236-F22EEF305DA0}" sibTransId="{A89F8D57-492E-C541-A0AB-BFD217C932D6}"/>
    <dgm:cxn modelId="{823BF613-5076-9D46-BD2B-247838C9B7BB}" type="presParOf" srcId="{626CB4B6-F0F8-CE4D-A8F9-F8108F5174BF}" destId="{B13369EF-0812-F446-ACF0-5C8CEBE1DA80}" srcOrd="0" destOrd="0" presId="urn:microsoft.com/office/officeart/2005/8/layout/hProcess9"/>
    <dgm:cxn modelId="{970F5977-9456-634E-A7B9-B84C42B8A66B}" type="presParOf" srcId="{626CB4B6-F0F8-CE4D-A8F9-F8108F5174BF}" destId="{70CCAB80-587F-344D-95B8-DAE0199322AC}" srcOrd="1" destOrd="0" presId="urn:microsoft.com/office/officeart/2005/8/layout/hProcess9"/>
    <dgm:cxn modelId="{8BDDB98D-0E1B-A740-A0A6-A9F4F0B89909}" type="presParOf" srcId="{70CCAB80-587F-344D-95B8-DAE0199322AC}" destId="{F7BAE144-4138-1847-BB1F-083E11FD2E02}" srcOrd="0" destOrd="0" presId="urn:microsoft.com/office/officeart/2005/8/layout/hProcess9"/>
    <dgm:cxn modelId="{9114B1E6-3A06-D944-8B4E-12294809CF57}" type="presParOf" srcId="{70CCAB80-587F-344D-95B8-DAE0199322AC}" destId="{4426BB49-CC52-E844-A13B-8C7F2DB774D2}" srcOrd="1" destOrd="0" presId="urn:microsoft.com/office/officeart/2005/8/layout/hProcess9"/>
    <dgm:cxn modelId="{93FA9331-D9CA-9F43-BB59-80B49CE72470}" type="presParOf" srcId="{70CCAB80-587F-344D-95B8-DAE0199322AC}" destId="{1691FF31-8CC1-EE4A-8A1D-A23A3AB880D3}"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CC335-22D2-2945-93D8-6F964A2DD509}" type="doc">
      <dgm:prSet loTypeId="urn:microsoft.com/office/officeart/2005/8/layout/chevron1" loCatId="relationship" qsTypeId="urn:microsoft.com/office/officeart/2005/8/quickstyle/simple2" qsCatId="simple" csTypeId="urn:microsoft.com/office/officeart/2005/8/colors/colorful1" csCatId="colorful"/>
      <dgm:spPr/>
      <dgm:t>
        <a:bodyPr/>
        <a:lstStyle/>
        <a:p>
          <a:endParaRPr lang="el-GR"/>
        </a:p>
      </dgm:t>
    </dgm:pt>
    <dgm:pt modelId="{72AD09D8-BB84-704D-8769-8C02EB8787E1}">
      <dgm:prSet/>
      <dgm:spPr/>
      <dgm:t>
        <a:bodyPr/>
        <a:lstStyle/>
        <a:p>
          <a:r>
            <a:rPr lang="el-GR" dirty="0"/>
            <a:t>Διευθυντής ΠΜΣ</a:t>
          </a:r>
        </a:p>
      </dgm:t>
    </dgm:pt>
    <dgm:pt modelId="{BD8E0D38-4F94-3646-B6E0-9F5DFE1CEA04}" type="parTrans" cxnId="{57D9C018-3BE1-E041-898B-19CA13C5B3BF}">
      <dgm:prSet/>
      <dgm:spPr/>
      <dgm:t>
        <a:bodyPr/>
        <a:lstStyle/>
        <a:p>
          <a:endParaRPr lang="el-GR"/>
        </a:p>
      </dgm:t>
    </dgm:pt>
    <dgm:pt modelId="{E502B260-8C75-774D-B7F2-4699766FFB06}" type="sibTrans" cxnId="{57D9C018-3BE1-E041-898B-19CA13C5B3BF}">
      <dgm:prSet/>
      <dgm:spPr/>
      <dgm:t>
        <a:bodyPr/>
        <a:lstStyle/>
        <a:p>
          <a:endParaRPr lang="el-GR"/>
        </a:p>
      </dgm:t>
    </dgm:pt>
    <dgm:pt modelId="{21A10FEA-3481-4B47-9719-8F63272ED18F}">
      <dgm:prSet/>
      <dgm:spPr/>
      <dgm:t>
        <a:bodyPr/>
        <a:lstStyle/>
        <a:p>
          <a:r>
            <a:rPr lang="el-GR" dirty="0"/>
            <a:t>Αναστάσιος Γ. </a:t>
          </a:r>
          <a:r>
            <a:rPr lang="el-GR" dirty="0" err="1"/>
            <a:t>Κριεμπάρδης</a:t>
          </a:r>
          <a:endParaRPr lang="el-GR" dirty="0"/>
        </a:p>
      </dgm:t>
    </dgm:pt>
    <dgm:pt modelId="{8BF78E93-1060-A54B-B31E-D3D778DAAE8F}" type="parTrans" cxnId="{065F2513-E9D5-D643-B5B7-123AF2D97A23}">
      <dgm:prSet/>
      <dgm:spPr/>
      <dgm:t>
        <a:bodyPr/>
        <a:lstStyle/>
        <a:p>
          <a:endParaRPr lang="el-GR"/>
        </a:p>
      </dgm:t>
    </dgm:pt>
    <dgm:pt modelId="{3B91A5FA-58F9-8B4A-B279-84BEB4B9746F}" type="sibTrans" cxnId="{065F2513-E9D5-D643-B5B7-123AF2D97A23}">
      <dgm:prSet/>
      <dgm:spPr/>
      <dgm:t>
        <a:bodyPr/>
        <a:lstStyle/>
        <a:p>
          <a:endParaRPr lang="el-GR"/>
        </a:p>
      </dgm:t>
    </dgm:pt>
    <dgm:pt modelId="{35D4FC02-25BD-0D41-863D-E687F6B62AD4}">
      <dgm:prSet/>
      <dgm:spPr/>
      <dgm:t>
        <a:bodyPr/>
        <a:lstStyle/>
        <a:p>
          <a:r>
            <a:rPr lang="el-GR" dirty="0"/>
            <a:t>Αναπληρωτής Καθηγητής</a:t>
          </a:r>
        </a:p>
      </dgm:t>
    </dgm:pt>
    <dgm:pt modelId="{AA22806B-82C9-8246-AE77-1D1D990AE0F4}" type="parTrans" cxnId="{78467BE9-888A-7E47-A015-5940ABF4E261}">
      <dgm:prSet/>
      <dgm:spPr/>
      <dgm:t>
        <a:bodyPr/>
        <a:lstStyle/>
        <a:p>
          <a:endParaRPr lang="el-GR"/>
        </a:p>
      </dgm:t>
    </dgm:pt>
    <dgm:pt modelId="{336093A3-0A74-3646-9737-9A56F73B6A06}" type="sibTrans" cxnId="{78467BE9-888A-7E47-A015-5940ABF4E261}">
      <dgm:prSet/>
      <dgm:spPr/>
      <dgm:t>
        <a:bodyPr/>
        <a:lstStyle/>
        <a:p>
          <a:endParaRPr lang="el-GR"/>
        </a:p>
      </dgm:t>
    </dgm:pt>
    <dgm:pt modelId="{769F1522-0DD5-894F-883F-56424AF4E887}" type="pres">
      <dgm:prSet presAssocID="{A08CC335-22D2-2945-93D8-6F964A2DD509}" presName="Name0" presStyleCnt="0">
        <dgm:presLayoutVars>
          <dgm:dir/>
          <dgm:animLvl val="lvl"/>
          <dgm:resizeHandles val="exact"/>
        </dgm:presLayoutVars>
      </dgm:prSet>
      <dgm:spPr/>
      <dgm:t>
        <a:bodyPr/>
        <a:lstStyle/>
        <a:p>
          <a:endParaRPr lang="el-GR"/>
        </a:p>
      </dgm:t>
    </dgm:pt>
    <dgm:pt modelId="{13F96B7A-E1A5-734F-A9CE-B0B67000EEE6}" type="pres">
      <dgm:prSet presAssocID="{72AD09D8-BB84-704D-8769-8C02EB8787E1}" presName="parTxOnly" presStyleLbl="node1" presStyleIdx="0" presStyleCnt="3">
        <dgm:presLayoutVars>
          <dgm:chMax val="0"/>
          <dgm:chPref val="0"/>
          <dgm:bulletEnabled val="1"/>
        </dgm:presLayoutVars>
      </dgm:prSet>
      <dgm:spPr/>
      <dgm:t>
        <a:bodyPr/>
        <a:lstStyle/>
        <a:p>
          <a:endParaRPr lang="el-GR"/>
        </a:p>
      </dgm:t>
    </dgm:pt>
    <dgm:pt modelId="{D450CD6F-22CD-2A48-A5F7-5EDC427C779B}" type="pres">
      <dgm:prSet presAssocID="{E502B260-8C75-774D-B7F2-4699766FFB06}" presName="parTxOnlySpace" presStyleCnt="0"/>
      <dgm:spPr/>
    </dgm:pt>
    <dgm:pt modelId="{B683FC52-0BFC-5E46-BE90-7B4E12B72695}" type="pres">
      <dgm:prSet presAssocID="{21A10FEA-3481-4B47-9719-8F63272ED18F}" presName="parTxOnly" presStyleLbl="node1" presStyleIdx="1" presStyleCnt="3">
        <dgm:presLayoutVars>
          <dgm:chMax val="0"/>
          <dgm:chPref val="0"/>
          <dgm:bulletEnabled val="1"/>
        </dgm:presLayoutVars>
      </dgm:prSet>
      <dgm:spPr/>
      <dgm:t>
        <a:bodyPr/>
        <a:lstStyle/>
        <a:p>
          <a:endParaRPr lang="el-GR"/>
        </a:p>
      </dgm:t>
    </dgm:pt>
    <dgm:pt modelId="{8FE7AAF1-8B11-8F4D-95EC-DE8EFF77CDC4}" type="pres">
      <dgm:prSet presAssocID="{3B91A5FA-58F9-8B4A-B279-84BEB4B9746F}" presName="parTxOnlySpace" presStyleCnt="0"/>
      <dgm:spPr/>
    </dgm:pt>
    <dgm:pt modelId="{0351D6B8-DB39-8D44-AAFC-4038FD665072}" type="pres">
      <dgm:prSet presAssocID="{35D4FC02-25BD-0D41-863D-E687F6B62AD4}" presName="parTxOnly" presStyleLbl="node1" presStyleIdx="2" presStyleCnt="3">
        <dgm:presLayoutVars>
          <dgm:chMax val="0"/>
          <dgm:chPref val="0"/>
          <dgm:bulletEnabled val="1"/>
        </dgm:presLayoutVars>
      </dgm:prSet>
      <dgm:spPr/>
      <dgm:t>
        <a:bodyPr/>
        <a:lstStyle/>
        <a:p>
          <a:endParaRPr lang="el-GR"/>
        </a:p>
      </dgm:t>
    </dgm:pt>
  </dgm:ptLst>
  <dgm:cxnLst>
    <dgm:cxn modelId="{6CA1B281-36CD-7641-87F8-FA930ED86558}" type="presOf" srcId="{72AD09D8-BB84-704D-8769-8C02EB8787E1}" destId="{13F96B7A-E1A5-734F-A9CE-B0B67000EEE6}" srcOrd="0" destOrd="0" presId="urn:microsoft.com/office/officeart/2005/8/layout/chevron1"/>
    <dgm:cxn modelId="{6B7A5574-B53E-6648-BBF8-6F92273DCE64}" type="presOf" srcId="{A08CC335-22D2-2945-93D8-6F964A2DD509}" destId="{769F1522-0DD5-894F-883F-56424AF4E887}" srcOrd="0" destOrd="0" presId="urn:microsoft.com/office/officeart/2005/8/layout/chevron1"/>
    <dgm:cxn modelId="{065F2513-E9D5-D643-B5B7-123AF2D97A23}" srcId="{A08CC335-22D2-2945-93D8-6F964A2DD509}" destId="{21A10FEA-3481-4B47-9719-8F63272ED18F}" srcOrd="1" destOrd="0" parTransId="{8BF78E93-1060-A54B-B31E-D3D778DAAE8F}" sibTransId="{3B91A5FA-58F9-8B4A-B279-84BEB4B9746F}"/>
    <dgm:cxn modelId="{0311E9B5-8703-0945-ADBD-C81E3A54C454}" type="presOf" srcId="{21A10FEA-3481-4B47-9719-8F63272ED18F}" destId="{B683FC52-0BFC-5E46-BE90-7B4E12B72695}" srcOrd="0" destOrd="0" presId="urn:microsoft.com/office/officeart/2005/8/layout/chevron1"/>
    <dgm:cxn modelId="{57D9C018-3BE1-E041-898B-19CA13C5B3BF}" srcId="{A08CC335-22D2-2945-93D8-6F964A2DD509}" destId="{72AD09D8-BB84-704D-8769-8C02EB8787E1}" srcOrd="0" destOrd="0" parTransId="{BD8E0D38-4F94-3646-B6E0-9F5DFE1CEA04}" sibTransId="{E502B260-8C75-774D-B7F2-4699766FFB06}"/>
    <dgm:cxn modelId="{099D5849-2F4E-2E44-83BF-6050B8E524C4}" type="presOf" srcId="{35D4FC02-25BD-0D41-863D-E687F6B62AD4}" destId="{0351D6B8-DB39-8D44-AAFC-4038FD665072}" srcOrd="0" destOrd="0" presId="urn:microsoft.com/office/officeart/2005/8/layout/chevron1"/>
    <dgm:cxn modelId="{78467BE9-888A-7E47-A015-5940ABF4E261}" srcId="{A08CC335-22D2-2945-93D8-6F964A2DD509}" destId="{35D4FC02-25BD-0D41-863D-E687F6B62AD4}" srcOrd="2" destOrd="0" parTransId="{AA22806B-82C9-8246-AE77-1D1D990AE0F4}" sibTransId="{336093A3-0A74-3646-9737-9A56F73B6A06}"/>
    <dgm:cxn modelId="{8705F134-0C9F-D94F-8ECF-0D40293A9F21}" type="presParOf" srcId="{769F1522-0DD5-894F-883F-56424AF4E887}" destId="{13F96B7A-E1A5-734F-A9CE-B0B67000EEE6}" srcOrd="0" destOrd="0" presId="urn:microsoft.com/office/officeart/2005/8/layout/chevron1"/>
    <dgm:cxn modelId="{3304E580-DBB7-9944-9BE4-17495BAB03D0}" type="presParOf" srcId="{769F1522-0DD5-894F-883F-56424AF4E887}" destId="{D450CD6F-22CD-2A48-A5F7-5EDC427C779B}" srcOrd="1" destOrd="0" presId="urn:microsoft.com/office/officeart/2005/8/layout/chevron1"/>
    <dgm:cxn modelId="{97CC6510-7BDC-D349-A824-76F2FD52DB88}" type="presParOf" srcId="{769F1522-0DD5-894F-883F-56424AF4E887}" destId="{B683FC52-0BFC-5E46-BE90-7B4E12B72695}" srcOrd="2" destOrd="0" presId="urn:microsoft.com/office/officeart/2005/8/layout/chevron1"/>
    <dgm:cxn modelId="{6EA09A36-E868-2B4C-9698-47F39A3DFA2A}" type="presParOf" srcId="{769F1522-0DD5-894F-883F-56424AF4E887}" destId="{8FE7AAF1-8B11-8F4D-95EC-DE8EFF77CDC4}" srcOrd="3" destOrd="0" presId="urn:microsoft.com/office/officeart/2005/8/layout/chevron1"/>
    <dgm:cxn modelId="{204A5B97-386F-7442-A99A-CCACA397ADE2}" type="presParOf" srcId="{769F1522-0DD5-894F-883F-56424AF4E887}" destId="{0351D6B8-DB39-8D44-AAFC-4038FD665072}"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5B7FE-FBD1-9B4D-93D5-E820A4E8F56C}" type="doc">
      <dgm:prSet loTypeId="urn:microsoft.com/office/officeart/2005/8/layout/process1" loCatId="process" qsTypeId="urn:microsoft.com/office/officeart/2005/8/quickstyle/3d5" qsCatId="3D" csTypeId="urn:microsoft.com/office/officeart/2005/8/colors/accent2_2" csCatId="accent2"/>
      <dgm:spPr/>
      <dgm:t>
        <a:bodyPr/>
        <a:lstStyle/>
        <a:p>
          <a:endParaRPr lang="el-GR"/>
        </a:p>
      </dgm:t>
    </dgm:pt>
    <dgm:pt modelId="{F4B07CEA-4EFA-A942-B65E-C9660BAE711C}">
      <dgm:prSet/>
      <dgm:spPr/>
      <dgm:t>
        <a:bodyPr/>
        <a:lstStyle/>
        <a:p>
          <a:r>
            <a:rPr lang="el-GR" dirty="0"/>
            <a:t>Προϊσταμένη Γραμματείας Τμήματος &amp; Γραμματέας ΠΜΣ</a:t>
          </a:r>
        </a:p>
      </dgm:t>
    </dgm:pt>
    <dgm:pt modelId="{D4FB578D-2610-2A4E-ADA3-ACDB1FD3D31D}" type="parTrans" cxnId="{2BB55A19-260E-8148-9324-08BDB21B95B0}">
      <dgm:prSet/>
      <dgm:spPr/>
      <dgm:t>
        <a:bodyPr/>
        <a:lstStyle/>
        <a:p>
          <a:endParaRPr lang="el-GR"/>
        </a:p>
      </dgm:t>
    </dgm:pt>
    <dgm:pt modelId="{C66E9DB5-F935-AD4A-8371-D426781D3F24}" type="sibTrans" cxnId="{2BB55A19-260E-8148-9324-08BDB21B95B0}">
      <dgm:prSet/>
      <dgm:spPr/>
      <dgm:t>
        <a:bodyPr/>
        <a:lstStyle/>
        <a:p>
          <a:endParaRPr lang="el-GR"/>
        </a:p>
      </dgm:t>
    </dgm:pt>
    <dgm:pt modelId="{01829810-0894-7C47-AE34-4826AC187230}">
      <dgm:prSet/>
      <dgm:spPr/>
      <dgm:t>
        <a:bodyPr/>
        <a:lstStyle/>
        <a:p>
          <a:r>
            <a:rPr lang="el-GR"/>
            <a:t>Ιωάννα Φλώρου</a:t>
          </a:r>
        </a:p>
      </dgm:t>
    </dgm:pt>
    <dgm:pt modelId="{A4F4EE9A-A9C2-1340-BA57-26F2B18B5DC6}" type="parTrans" cxnId="{3C9DACFF-6543-344A-88DE-ACFDA0F3DC39}">
      <dgm:prSet/>
      <dgm:spPr/>
      <dgm:t>
        <a:bodyPr/>
        <a:lstStyle/>
        <a:p>
          <a:endParaRPr lang="el-GR"/>
        </a:p>
      </dgm:t>
    </dgm:pt>
    <dgm:pt modelId="{DE370517-C63D-E64A-8E49-E725396531DE}" type="sibTrans" cxnId="{3C9DACFF-6543-344A-88DE-ACFDA0F3DC39}">
      <dgm:prSet/>
      <dgm:spPr/>
      <dgm:t>
        <a:bodyPr/>
        <a:lstStyle/>
        <a:p>
          <a:endParaRPr lang="el-GR"/>
        </a:p>
      </dgm:t>
    </dgm:pt>
    <dgm:pt modelId="{3D828B46-8C67-EC46-93C1-10167034CC6F}" type="pres">
      <dgm:prSet presAssocID="{EE25B7FE-FBD1-9B4D-93D5-E820A4E8F56C}" presName="Name0" presStyleCnt="0">
        <dgm:presLayoutVars>
          <dgm:dir/>
          <dgm:resizeHandles val="exact"/>
        </dgm:presLayoutVars>
      </dgm:prSet>
      <dgm:spPr/>
      <dgm:t>
        <a:bodyPr/>
        <a:lstStyle/>
        <a:p>
          <a:endParaRPr lang="el-GR"/>
        </a:p>
      </dgm:t>
    </dgm:pt>
    <dgm:pt modelId="{04C0D851-732B-2A48-93BA-9D0540B5C87B}" type="pres">
      <dgm:prSet presAssocID="{F4B07CEA-4EFA-A942-B65E-C9660BAE711C}" presName="node" presStyleLbl="node1" presStyleIdx="0" presStyleCnt="2" custLinFactNeighborX="-52259" custLinFactNeighborY="-9181">
        <dgm:presLayoutVars>
          <dgm:bulletEnabled val="1"/>
        </dgm:presLayoutVars>
      </dgm:prSet>
      <dgm:spPr/>
      <dgm:t>
        <a:bodyPr/>
        <a:lstStyle/>
        <a:p>
          <a:endParaRPr lang="el-GR"/>
        </a:p>
      </dgm:t>
    </dgm:pt>
    <dgm:pt modelId="{2A77A283-C455-D94D-8CE5-A614B9551784}" type="pres">
      <dgm:prSet presAssocID="{C66E9DB5-F935-AD4A-8371-D426781D3F24}" presName="sibTrans" presStyleLbl="sibTrans2D1" presStyleIdx="0" presStyleCnt="1"/>
      <dgm:spPr/>
      <dgm:t>
        <a:bodyPr/>
        <a:lstStyle/>
        <a:p>
          <a:endParaRPr lang="el-GR"/>
        </a:p>
      </dgm:t>
    </dgm:pt>
    <dgm:pt modelId="{7FF4E810-FB0A-F642-A5C5-1B1030548C92}" type="pres">
      <dgm:prSet presAssocID="{C66E9DB5-F935-AD4A-8371-D426781D3F24}" presName="connectorText" presStyleLbl="sibTrans2D1" presStyleIdx="0" presStyleCnt="1"/>
      <dgm:spPr/>
      <dgm:t>
        <a:bodyPr/>
        <a:lstStyle/>
        <a:p>
          <a:endParaRPr lang="el-GR"/>
        </a:p>
      </dgm:t>
    </dgm:pt>
    <dgm:pt modelId="{90048E0E-BCAD-4C46-8023-1167A8246128}" type="pres">
      <dgm:prSet presAssocID="{01829810-0894-7C47-AE34-4826AC187230}" presName="node" presStyleLbl="node1" presStyleIdx="1" presStyleCnt="2" custLinFactNeighborX="-265" custLinFactNeighborY="-29010">
        <dgm:presLayoutVars>
          <dgm:bulletEnabled val="1"/>
        </dgm:presLayoutVars>
      </dgm:prSet>
      <dgm:spPr/>
      <dgm:t>
        <a:bodyPr/>
        <a:lstStyle/>
        <a:p>
          <a:endParaRPr lang="el-GR"/>
        </a:p>
      </dgm:t>
    </dgm:pt>
  </dgm:ptLst>
  <dgm:cxnLst>
    <dgm:cxn modelId="{2BB55A19-260E-8148-9324-08BDB21B95B0}" srcId="{EE25B7FE-FBD1-9B4D-93D5-E820A4E8F56C}" destId="{F4B07CEA-4EFA-A942-B65E-C9660BAE711C}" srcOrd="0" destOrd="0" parTransId="{D4FB578D-2610-2A4E-ADA3-ACDB1FD3D31D}" sibTransId="{C66E9DB5-F935-AD4A-8371-D426781D3F24}"/>
    <dgm:cxn modelId="{2079EDDB-415F-0942-94D7-F4B7F8E2A386}" type="presOf" srcId="{01829810-0894-7C47-AE34-4826AC187230}" destId="{90048E0E-BCAD-4C46-8023-1167A8246128}" srcOrd="0" destOrd="0" presId="urn:microsoft.com/office/officeart/2005/8/layout/process1"/>
    <dgm:cxn modelId="{84F8ED7B-1FE5-CC41-99EC-9CE8F2CE5655}" type="presOf" srcId="{EE25B7FE-FBD1-9B4D-93D5-E820A4E8F56C}" destId="{3D828B46-8C67-EC46-93C1-10167034CC6F}" srcOrd="0" destOrd="0" presId="urn:microsoft.com/office/officeart/2005/8/layout/process1"/>
    <dgm:cxn modelId="{9E1C32B5-079E-5B46-ABCE-57152E6CF095}" type="presOf" srcId="{C66E9DB5-F935-AD4A-8371-D426781D3F24}" destId="{7FF4E810-FB0A-F642-A5C5-1B1030548C92}" srcOrd="1" destOrd="0" presId="urn:microsoft.com/office/officeart/2005/8/layout/process1"/>
    <dgm:cxn modelId="{B432F4DC-EC7C-FB43-BAFB-AECCD3DEDDB4}" type="presOf" srcId="{C66E9DB5-F935-AD4A-8371-D426781D3F24}" destId="{2A77A283-C455-D94D-8CE5-A614B9551784}" srcOrd="0" destOrd="0" presId="urn:microsoft.com/office/officeart/2005/8/layout/process1"/>
    <dgm:cxn modelId="{5C3E6684-7978-8948-920F-6E3C862C0EBE}" type="presOf" srcId="{F4B07CEA-4EFA-A942-B65E-C9660BAE711C}" destId="{04C0D851-732B-2A48-93BA-9D0540B5C87B}" srcOrd="0" destOrd="0" presId="urn:microsoft.com/office/officeart/2005/8/layout/process1"/>
    <dgm:cxn modelId="{3C9DACFF-6543-344A-88DE-ACFDA0F3DC39}" srcId="{EE25B7FE-FBD1-9B4D-93D5-E820A4E8F56C}" destId="{01829810-0894-7C47-AE34-4826AC187230}" srcOrd="1" destOrd="0" parTransId="{A4F4EE9A-A9C2-1340-BA57-26F2B18B5DC6}" sibTransId="{DE370517-C63D-E64A-8E49-E725396531DE}"/>
    <dgm:cxn modelId="{C320E2D0-66B7-954F-AB8F-1128969A0573}" type="presParOf" srcId="{3D828B46-8C67-EC46-93C1-10167034CC6F}" destId="{04C0D851-732B-2A48-93BA-9D0540B5C87B}" srcOrd="0" destOrd="0" presId="urn:microsoft.com/office/officeart/2005/8/layout/process1"/>
    <dgm:cxn modelId="{C8FE320F-E770-FC46-B4C6-F9C5EBF973B2}" type="presParOf" srcId="{3D828B46-8C67-EC46-93C1-10167034CC6F}" destId="{2A77A283-C455-D94D-8CE5-A614B9551784}" srcOrd="1" destOrd="0" presId="urn:microsoft.com/office/officeart/2005/8/layout/process1"/>
    <dgm:cxn modelId="{CDDFF19A-A955-824B-8579-ED767A2AFE4B}" type="presParOf" srcId="{2A77A283-C455-D94D-8CE5-A614B9551784}" destId="{7FF4E810-FB0A-F642-A5C5-1B1030548C92}" srcOrd="0" destOrd="0" presId="urn:microsoft.com/office/officeart/2005/8/layout/process1"/>
    <dgm:cxn modelId="{FCF71AA6-8BFC-F448-A2D6-FF1228976A55}" type="presParOf" srcId="{3D828B46-8C67-EC46-93C1-10167034CC6F}" destId="{90048E0E-BCAD-4C46-8023-1167A8246128}" srcOrd="2"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0047DF-3D3E-A840-AFB9-1BD0FC9FC394}" type="doc">
      <dgm:prSet loTypeId="urn:microsoft.com/office/officeart/2005/8/layout/lProcess3" loCatId="process" qsTypeId="urn:microsoft.com/office/officeart/2005/8/quickstyle/3d9" qsCatId="3D" csTypeId="urn:microsoft.com/office/officeart/2005/8/colors/colorful1" csCatId="colorful"/>
      <dgm:spPr/>
      <dgm:t>
        <a:bodyPr/>
        <a:lstStyle/>
        <a:p>
          <a:endParaRPr lang="el-GR"/>
        </a:p>
      </dgm:t>
    </dgm:pt>
    <dgm:pt modelId="{BE788241-6DCF-2A41-A3E2-0B2C6317D65C}">
      <dgm:prSet/>
      <dgm:spPr/>
      <dgm:t>
        <a:bodyPr/>
        <a:lstStyle/>
        <a:p>
          <a:r>
            <a:rPr lang="el-GR" b="1" dirty="0"/>
            <a:t>63 απόφοιτοι</a:t>
          </a:r>
          <a:endParaRPr lang="el-GR" dirty="0"/>
        </a:p>
      </dgm:t>
    </dgm:pt>
    <dgm:pt modelId="{994F5312-F475-7540-90AC-6A72BB4EC292}" type="parTrans" cxnId="{1034CBBB-AD4B-0846-B5E8-EB71F3764660}">
      <dgm:prSet/>
      <dgm:spPr/>
      <dgm:t>
        <a:bodyPr/>
        <a:lstStyle/>
        <a:p>
          <a:endParaRPr lang="el-GR"/>
        </a:p>
      </dgm:t>
    </dgm:pt>
    <dgm:pt modelId="{0B749C7B-BB99-CB4D-989B-8B7B3EEF902A}" type="sibTrans" cxnId="{1034CBBB-AD4B-0846-B5E8-EB71F3764660}">
      <dgm:prSet/>
      <dgm:spPr/>
      <dgm:t>
        <a:bodyPr/>
        <a:lstStyle/>
        <a:p>
          <a:endParaRPr lang="el-GR"/>
        </a:p>
      </dgm:t>
    </dgm:pt>
    <dgm:pt modelId="{9AA3864B-B718-D047-A701-01F61C19C59B}" type="pres">
      <dgm:prSet presAssocID="{7A0047DF-3D3E-A840-AFB9-1BD0FC9FC394}" presName="Name0" presStyleCnt="0">
        <dgm:presLayoutVars>
          <dgm:chPref val="3"/>
          <dgm:dir/>
          <dgm:animLvl val="lvl"/>
          <dgm:resizeHandles/>
        </dgm:presLayoutVars>
      </dgm:prSet>
      <dgm:spPr/>
      <dgm:t>
        <a:bodyPr/>
        <a:lstStyle/>
        <a:p>
          <a:endParaRPr lang="el-GR"/>
        </a:p>
      </dgm:t>
    </dgm:pt>
    <dgm:pt modelId="{49EA70B2-7B3F-8546-A181-9723D4E5C991}" type="pres">
      <dgm:prSet presAssocID="{BE788241-6DCF-2A41-A3E2-0B2C6317D65C}" presName="horFlow" presStyleCnt="0"/>
      <dgm:spPr/>
    </dgm:pt>
    <dgm:pt modelId="{5BD6F4C9-746D-6F4B-BA67-1E908F825341}" type="pres">
      <dgm:prSet presAssocID="{BE788241-6DCF-2A41-A3E2-0B2C6317D65C}" presName="bigChev" presStyleLbl="node1" presStyleIdx="0" presStyleCnt="1" custLinFactX="-64945" custLinFactY="-15171" custLinFactNeighborX="-100000" custLinFactNeighborY="-100000"/>
      <dgm:spPr/>
      <dgm:t>
        <a:bodyPr/>
        <a:lstStyle/>
        <a:p>
          <a:endParaRPr lang="el-GR"/>
        </a:p>
      </dgm:t>
    </dgm:pt>
  </dgm:ptLst>
  <dgm:cxnLst>
    <dgm:cxn modelId="{6B952221-43B6-C74B-AF87-787F1AC458F8}" type="presOf" srcId="{BE788241-6DCF-2A41-A3E2-0B2C6317D65C}" destId="{5BD6F4C9-746D-6F4B-BA67-1E908F825341}" srcOrd="0" destOrd="0" presId="urn:microsoft.com/office/officeart/2005/8/layout/lProcess3"/>
    <dgm:cxn modelId="{A398BC75-4063-0941-9337-42021B42EF06}" type="presOf" srcId="{7A0047DF-3D3E-A840-AFB9-1BD0FC9FC394}" destId="{9AA3864B-B718-D047-A701-01F61C19C59B}" srcOrd="0" destOrd="0" presId="urn:microsoft.com/office/officeart/2005/8/layout/lProcess3"/>
    <dgm:cxn modelId="{1034CBBB-AD4B-0846-B5E8-EB71F3764660}" srcId="{7A0047DF-3D3E-A840-AFB9-1BD0FC9FC394}" destId="{BE788241-6DCF-2A41-A3E2-0B2C6317D65C}" srcOrd="0" destOrd="0" parTransId="{994F5312-F475-7540-90AC-6A72BB4EC292}" sibTransId="{0B749C7B-BB99-CB4D-989B-8B7B3EEF902A}"/>
    <dgm:cxn modelId="{C7A00C2D-19E2-CA41-A0CA-3C87B95F5A70}" type="presParOf" srcId="{9AA3864B-B718-D047-A701-01F61C19C59B}" destId="{49EA70B2-7B3F-8546-A181-9723D4E5C991}" srcOrd="0" destOrd="0" presId="urn:microsoft.com/office/officeart/2005/8/layout/lProcess3"/>
    <dgm:cxn modelId="{62095281-DF63-E44F-984D-AE0F0A2D43C9}" type="presParOf" srcId="{49EA70B2-7B3F-8546-A181-9723D4E5C991}" destId="{5BD6F4C9-746D-6F4B-BA67-1E908F825341}" srcOrd="0" destOrd="0" presId="urn:microsoft.com/office/officeart/2005/8/layout/l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369EF-0812-F446-ACF0-5C8CEBE1DA80}">
      <dsp:nvSpPr>
        <dsp:cNvPr id="0" name=""/>
        <dsp:cNvSpPr/>
      </dsp:nvSpPr>
      <dsp:spPr>
        <a:xfrm>
          <a:off x="0" y="0"/>
          <a:ext cx="3886200" cy="880369"/>
        </a:xfrm>
        <a:prstGeom prst="rightArrow">
          <a:avLst/>
        </a:prstGeom>
        <a:solidFill>
          <a:schemeClr val="accent2">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F7BAE144-4138-1847-BB1F-083E11FD2E02}">
      <dsp:nvSpPr>
        <dsp:cNvPr id="0" name=""/>
        <dsp:cNvSpPr/>
      </dsp:nvSpPr>
      <dsp:spPr>
        <a:xfrm>
          <a:off x="46107" y="292955"/>
          <a:ext cx="1956048" cy="352147"/>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Γραμματεία ΠΜΣ</a:t>
          </a:r>
        </a:p>
      </dsp:txBody>
      <dsp:txXfrm>
        <a:off x="63297" y="310145"/>
        <a:ext cx="1921668" cy="317767"/>
      </dsp:txXfrm>
    </dsp:sp>
    <dsp:sp modelId="{1691FF31-8CC1-EE4A-8A1D-A23A3AB880D3}">
      <dsp:nvSpPr>
        <dsp:cNvPr id="0" name=""/>
        <dsp:cNvSpPr/>
      </dsp:nvSpPr>
      <dsp:spPr>
        <a:xfrm>
          <a:off x="2244429" y="262540"/>
          <a:ext cx="1956048" cy="352147"/>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Ευθαλία Παπαγεωργίου</a:t>
          </a:r>
        </a:p>
      </dsp:txBody>
      <dsp:txXfrm>
        <a:off x="2261619" y="279730"/>
        <a:ext cx="1921668" cy="3177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96B7A-E1A5-734F-A9CE-B0B67000EEE6}">
      <dsp:nvSpPr>
        <dsp:cNvPr id="0" name=""/>
        <dsp:cNvSpPr/>
      </dsp:nvSpPr>
      <dsp:spPr>
        <a:xfrm>
          <a:off x="1781" y="542516"/>
          <a:ext cx="2170252" cy="868101"/>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Διευθυντής ΠΜΣ</a:t>
          </a:r>
        </a:p>
      </dsp:txBody>
      <dsp:txXfrm>
        <a:off x="435832" y="542516"/>
        <a:ext cx="1302151" cy="868101"/>
      </dsp:txXfrm>
    </dsp:sp>
    <dsp:sp modelId="{B683FC52-0BFC-5E46-BE90-7B4E12B72695}">
      <dsp:nvSpPr>
        <dsp:cNvPr id="0" name=""/>
        <dsp:cNvSpPr/>
      </dsp:nvSpPr>
      <dsp:spPr>
        <a:xfrm>
          <a:off x="1955009" y="542516"/>
          <a:ext cx="2170252" cy="868101"/>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Αναστάσιος Γ. </a:t>
          </a:r>
          <a:r>
            <a:rPr lang="el-GR" sz="1600" kern="1200" dirty="0" err="1"/>
            <a:t>Κριεμπάρδης</a:t>
          </a:r>
          <a:endParaRPr lang="el-GR" sz="1600" kern="1200" dirty="0"/>
        </a:p>
      </dsp:txBody>
      <dsp:txXfrm>
        <a:off x="2389060" y="542516"/>
        <a:ext cx="1302151" cy="868101"/>
      </dsp:txXfrm>
    </dsp:sp>
    <dsp:sp modelId="{0351D6B8-DB39-8D44-AAFC-4038FD665072}">
      <dsp:nvSpPr>
        <dsp:cNvPr id="0" name=""/>
        <dsp:cNvSpPr/>
      </dsp:nvSpPr>
      <dsp:spPr>
        <a:xfrm>
          <a:off x="3908236" y="542516"/>
          <a:ext cx="2170252" cy="868101"/>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l-GR" sz="1600" kern="1200" dirty="0"/>
            <a:t>Αναπληρωτής Καθηγητής</a:t>
          </a:r>
        </a:p>
      </dsp:txBody>
      <dsp:txXfrm>
        <a:off x="4342287" y="542516"/>
        <a:ext cx="1302151" cy="8681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0D851-732B-2A48-93BA-9D0540B5C87B}">
      <dsp:nvSpPr>
        <dsp:cNvPr id="0" name=""/>
        <dsp:cNvSpPr/>
      </dsp:nvSpPr>
      <dsp:spPr>
        <a:xfrm>
          <a:off x="0" y="0"/>
          <a:ext cx="1904255" cy="923330"/>
        </a:xfrm>
        <a:prstGeom prst="roundRect">
          <a:avLst>
            <a:gd name="adj" fmla="val 1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Προϊσταμένη Γραμματείας Τμήματος &amp; Γραμματέας ΠΜΣ</a:t>
          </a:r>
        </a:p>
      </dsp:txBody>
      <dsp:txXfrm>
        <a:off x="27043" y="27043"/>
        <a:ext cx="1850169" cy="869244"/>
      </dsp:txXfrm>
    </dsp:sp>
    <dsp:sp modelId="{2A77A283-C455-D94D-8CE5-A614B9551784}">
      <dsp:nvSpPr>
        <dsp:cNvPr id="0" name=""/>
        <dsp:cNvSpPr/>
      </dsp:nvSpPr>
      <dsp:spPr>
        <a:xfrm>
          <a:off x="2094400" y="225537"/>
          <a:ext cx="403105" cy="472255"/>
        </a:xfrm>
        <a:prstGeom prst="rightArrow">
          <a:avLst>
            <a:gd name="adj1" fmla="val 60000"/>
            <a:gd name="adj2" fmla="val 50000"/>
          </a:avLst>
        </a:prstGeom>
        <a:solidFill>
          <a:schemeClr val="accent2">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a:off x="2094400" y="319988"/>
        <a:ext cx="282174" cy="283353"/>
      </dsp:txXfrm>
    </dsp:sp>
    <dsp:sp modelId="{90048E0E-BCAD-4C46-8023-1167A8246128}">
      <dsp:nvSpPr>
        <dsp:cNvPr id="0" name=""/>
        <dsp:cNvSpPr/>
      </dsp:nvSpPr>
      <dsp:spPr>
        <a:xfrm>
          <a:off x="2664832" y="0"/>
          <a:ext cx="1904255" cy="923330"/>
        </a:xfrm>
        <a:prstGeom prst="roundRect">
          <a:avLst>
            <a:gd name="adj" fmla="val 1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a:t>Ιωάννα Φλώρου</a:t>
          </a:r>
        </a:p>
      </dsp:txBody>
      <dsp:txXfrm>
        <a:off x="2691875" y="27043"/>
        <a:ext cx="1850169" cy="869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F4C9-746D-6F4B-BA67-1E908F825341}">
      <dsp:nvSpPr>
        <dsp:cNvPr id="0" name=""/>
        <dsp:cNvSpPr/>
      </dsp:nvSpPr>
      <dsp:spPr>
        <a:xfrm>
          <a:off x="0" y="0"/>
          <a:ext cx="2165361" cy="866144"/>
        </a:xfrm>
        <a:prstGeom prst="chevron">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940" tIns="13970" rIns="0" bIns="13970" numCol="1" spcCol="1270" anchor="ctr" anchorCtr="0">
          <a:noAutofit/>
          <a:sp3d extrusionH="28000" prstMaterial="matte"/>
        </a:bodyPr>
        <a:lstStyle/>
        <a:p>
          <a:pPr lvl="0" algn="ctr" defTabSz="977900">
            <a:lnSpc>
              <a:spcPct val="90000"/>
            </a:lnSpc>
            <a:spcBef>
              <a:spcPct val="0"/>
            </a:spcBef>
            <a:spcAft>
              <a:spcPct val="35000"/>
            </a:spcAft>
          </a:pPr>
          <a:r>
            <a:rPr lang="el-GR" sz="2200" b="1" kern="1200" dirty="0"/>
            <a:t>63 απόφοιτοι</a:t>
          </a:r>
          <a:endParaRPr lang="el-GR" sz="2200" kern="1200" dirty="0"/>
        </a:p>
      </dsp:txBody>
      <dsp:txXfrm>
        <a:off x="433072" y="0"/>
        <a:ext cx="1299217" cy="8661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1540E-BFC1-4BC3-B93E-DADE0565E051}" type="datetimeFigureOut">
              <a:rPr lang="en-US" smtClean="0"/>
              <a:t>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16B33-3B8B-4308-9B2B-44721DFEBBF9}" type="slidenum">
              <a:rPr lang="en-US" smtClean="0"/>
              <a:t>‹#›</a:t>
            </a:fld>
            <a:endParaRPr lang="en-US"/>
          </a:p>
        </p:txBody>
      </p:sp>
    </p:spTree>
    <p:extLst>
      <p:ext uri="{BB962C8B-B14F-4D97-AF65-F5344CB8AC3E}">
        <p14:creationId xmlns:p14="http://schemas.microsoft.com/office/powerpoint/2010/main" val="399554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E18F8A88-3E88-48E9-86BE-84276E1A3D22}"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123643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18F8A88-3E88-48E9-86BE-84276E1A3D22}"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1597197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18F8A88-3E88-48E9-86BE-84276E1A3D22}"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145565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18F8A88-3E88-48E9-86BE-84276E1A3D22}"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390846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18F8A88-3E88-48E9-86BE-84276E1A3D22}"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354545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E18F8A88-3E88-48E9-86BE-84276E1A3D22}"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460689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E18F8A88-3E88-48E9-86BE-84276E1A3D22}" type="datetimeFigureOut">
              <a:rPr lang="en-US" smtClean="0"/>
              <a:t>7/12/2021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30144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E18F8A88-3E88-48E9-86BE-84276E1A3D22}" type="datetimeFigureOut">
              <a:rPr lang="en-US" smtClean="0"/>
              <a:t>7/12/2021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4140751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F8A88-3E88-48E9-86BE-84276E1A3D22}" type="datetimeFigureOut">
              <a:rPr lang="en-US" smtClean="0"/>
              <a:t>7/12/2021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309146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18F8A88-3E88-48E9-86BE-84276E1A3D22}"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320182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18F8A88-3E88-48E9-86BE-84276E1A3D22}"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7251A-7481-4637-A076-B1C48E04C141}" type="slidenum">
              <a:rPr lang="en-US" smtClean="0"/>
              <a:t>‹#›</a:t>
            </a:fld>
            <a:endParaRPr lang="en-US"/>
          </a:p>
        </p:txBody>
      </p:sp>
    </p:spTree>
    <p:extLst>
      <p:ext uri="{BB962C8B-B14F-4D97-AF65-F5344CB8AC3E}">
        <p14:creationId xmlns:p14="http://schemas.microsoft.com/office/powerpoint/2010/main" val="59794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F8A88-3E88-48E9-86BE-84276E1A3D22}" type="datetimeFigureOut">
              <a:rPr lang="en-US" smtClean="0"/>
              <a:t>7/12/2021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7251A-7481-4637-A076-B1C48E04C141}" type="slidenum">
              <a:rPr lang="en-US" smtClean="0"/>
              <a:t>‹#›</a:t>
            </a:fld>
            <a:endParaRPr lang="en-US"/>
          </a:p>
        </p:txBody>
      </p:sp>
    </p:spTree>
    <p:extLst>
      <p:ext uri="{BB962C8B-B14F-4D97-AF65-F5344CB8AC3E}">
        <p14:creationId xmlns:p14="http://schemas.microsoft.com/office/powerpoint/2010/main" val="3300236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3.emf"/><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5.emf"/><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eclass.uniwa.gr/courses/DML104/" TargetMode="External"/><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hyperlink" Target="https://eclass.uniwa.gr/courses/DML115/" TargetMode="External"/><Relationship Id="rId2" Type="http://schemas.openxmlformats.org/officeDocument/2006/relationships/hyperlink" Target="https://tiemps.uniwa.gr/profile/georgios-alvertos-karikas"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eclass.uniwa.gr/courses/DML111/" TargetMode="External"/><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png"/><Relationship Id="rId7" Type="http://schemas.openxmlformats.org/officeDocument/2006/relationships/hyperlink" Target="https://eclass.uniwa.gr/courses/TIE229/"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eclass.uniwa.gr/courses/DML105/" TargetMode="External"/><Relationship Id="rId5" Type="http://schemas.openxmlformats.org/officeDocument/2006/relationships/image" Target="../media/image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diagramLayout" Target="../diagrams/layout1.xml"/><Relationship Id="rId21" Type="http://schemas.openxmlformats.org/officeDocument/2006/relationships/diagramQuickStyle" Target="../diagrams/quickStyle4.xml"/><Relationship Id="rId7" Type="http://schemas.openxmlformats.org/officeDocument/2006/relationships/image" Target="../media/image2.png"/><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diagramData" Target="../diagrams/data1.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diagramQuickStyle" Target="../diagrams/quickStyle2.xml"/><Relationship Id="rId5" Type="http://schemas.openxmlformats.org/officeDocument/2006/relationships/diagramColors" Target="../diagrams/colors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QuickStyle" Target="../diagrams/quickStyle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jpeg"/><Relationship Id="rId26" Type="http://schemas.openxmlformats.org/officeDocument/2006/relationships/image" Target="../media/image39.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20.jpeg"/><Relationship Id="rId12" Type="http://schemas.openxmlformats.org/officeDocument/2006/relationships/image" Target="../media/image25.jpg"/><Relationship Id="rId17" Type="http://schemas.openxmlformats.org/officeDocument/2006/relationships/image" Target="../media/image30.jpeg"/><Relationship Id="rId25" Type="http://schemas.openxmlformats.org/officeDocument/2006/relationships/image" Target="../media/image38.png"/><Relationship Id="rId2" Type="http://schemas.openxmlformats.org/officeDocument/2006/relationships/image" Target="../media/image3.png"/><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24" Type="http://schemas.openxmlformats.org/officeDocument/2006/relationships/image" Target="../media/image37.png"/><Relationship Id="rId5" Type="http://schemas.microsoft.com/office/2007/relationships/hdphoto" Target="../media/hdphoto1.wdp"/><Relationship Id="rId15" Type="http://schemas.openxmlformats.org/officeDocument/2006/relationships/image" Target="../media/image28.jpg"/><Relationship Id="rId23" Type="http://schemas.openxmlformats.org/officeDocument/2006/relationships/image" Target="../media/image36.pn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22.jpg"/><Relationship Id="rId14" Type="http://schemas.openxmlformats.org/officeDocument/2006/relationships/image" Target="../media/image27.png"/><Relationship Id="rId22"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eg"/><Relationship Id="rId1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jpg"/><Relationship Id="rId2" Type="http://schemas.openxmlformats.org/officeDocument/2006/relationships/image" Target="../media/image3.png"/><Relationship Id="rId16"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microsoft.com/office/2007/relationships/hdphoto" Target="../media/hdphoto1.wdp"/><Relationship Id="rId15" Type="http://schemas.openxmlformats.org/officeDocument/2006/relationships/image" Target="../media/image53.jpg"/><Relationship Id="rId10"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7.jpeg"/><Relationship Id="rId14" Type="http://schemas.openxmlformats.org/officeDocument/2006/relationships/image" Target="../media/image52.jpe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png"/><Relationship Id="rId7" Type="http://schemas.openxmlformats.org/officeDocument/2006/relationships/image" Target="../media/image5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3.png"/><Relationship Id="rId5" Type="http://schemas.openxmlformats.org/officeDocument/2006/relationships/image" Target="../media/image57.jpeg"/><Relationship Id="rId10" Type="http://schemas.openxmlformats.org/officeDocument/2006/relationships/image" Target="../media/image62.jpg"/><Relationship Id="rId4" Type="http://schemas.microsoft.com/office/2007/relationships/hdphoto" Target="../media/hdphoto1.wdp"/><Relationship Id="rId9"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6654799" y="6365579"/>
            <a:ext cx="5278253" cy="338554"/>
          </a:xfrm>
          <a:prstGeom prst="rect">
            <a:avLst/>
          </a:prstGeom>
        </p:spPr>
        <p:txBody>
          <a:bodyPr wrap="square">
            <a:spAutoFit/>
          </a:bodyPr>
          <a:lstStyle/>
          <a:p>
            <a:pPr algn="r"/>
            <a:r>
              <a:rPr lang="el-GR" sz="1600" dirty="0">
                <a:ln w="0"/>
                <a:solidFill>
                  <a:srgbClr val="002060"/>
                </a:solidFill>
                <a:latin typeface="Bahnschrift Light" panose="020B0502040204020203" pitchFamily="34" charset="0"/>
                <a:ea typeface="Cambria" panose="02040503050406030204" pitchFamily="18" charset="0"/>
              </a:rPr>
              <a:t>Ακαδημαϊκό </a:t>
            </a:r>
            <a:r>
              <a:rPr lang="el-GR" sz="1600" dirty="0" smtClean="0">
                <a:ln w="0"/>
                <a:solidFill>
                  <a:srgbClr val="002060"/>
                </a:solidFill>
                <a:latin typeface="Bahnschrift Light" panose="020B0502040204020203" pitchFamily="34" charset="0"/>
                <a:ea typeface="Cambria" panose="02040503050406030204" pitchFamily="18" charset="0"/>
              </a:rPr>
              <a:t>Έτος2020-2021    Ι    7</a:t>
            </a:r>
            <a:r>
              <a:rPr lang="el-GR" sz="1600" baseline="30000" dirty="0" smtClean="0">
                <a:ln w="0"/>
                <a:solidFill>
                  <a:srgbClr val="002060"/>
                </a:solidFill>
                <a:latin typeface="Bahnschrift Light" panose="020B0502040204020203" pitchFamily="34" charset="0"/>
                <a:ea typeface="Cambria" panose="02040503050406030204" pitchFamily="18" charset="0"/>
              </a:rPr>
              <a:t>ος</a:t>
            </a:r>
            <a:r>
              <a:rPr lang="el-GR" sz="1600" dirty="0" smtClean="0">
                <a:ln w="0"/>
                <a:solidFill>
                  <a:srgbClr val="002060"/>
                </a:solidFill>
                <a:latin typeface="Bahnschrift Light" panose="020B0502040204020203" pitchFamily="34" charset="0"/>
                <a:ea typeface="Cambria" panose="02040503050406030204" pitchFamily="18" charset="0"/>
              </a:rPr>
              <a:t> </a:t>
            </a:r>
            <a:r>
              <a:rPr lang="el-GR" sz="1600" dirty="0">
                <a:ln w="0"/>
                <a:solidFill>
                  <a:srgbClr val="002060"/>
                </a:solidFill>
                <a:latin typeface="Bahnschrift Light" panose="020B0502040204020203" pitchFamily="34" charset="0"/>
                <a:ea typeface="Cambria" panose="02040503050406030204" pitchFamily="18" charset="0"/>
              </a:rPr>
              <a:t>Κύκλος Σπουδών</a:t>
            </a:r>
            <a:endParaRPr lang="en-US" sz="1600" dirty="0">
              <a:ln w="0"/>
              <a:solidFill>
                <a:srgbClr val="002060"/>
              </a:solidFill>
              <a:latin typeface="Bahnschrift Light" panose="020B0502040204020203" pitchFamily="34" charset="0"/>
              <a:ea typeface="Cambria" panose="02040503050406030204" pitchFamily="18" charset="0"/>
            </a:endParaRPr>
          </a:p>
        </p:txBody>
      </p:sp>
      <p:sp>
        <p:nvSpPr>
          <p:cNvPr id="3" name="Rectangle 4"/>
          <p:cNvSpPr/>
          <p:nvPr/>
        </p:nvSpPr>
        <p:spPr>
          <a:xfrm>
            <a:off x="2395624" y="737093"/>
            <a:ext cx="7022695" cy="584775"/>
          </a:xfrm>
          <a:prstGeom prst="rect">
            <a:avLst/>
          </a:prstGeom>
        </p:spPr>
        <p:txBody>
          <a:bodyPr wrap="square">
            <a:spAutoFit/>
          </a:bodyPr>
          <a:lstStyle/>
          <a:p>
            <a:pPr lvl="0"/>
            <a:r>
              <a:rPr lang="el-GR" sz="1600" dirty="0">
                <a:ln w="0"/>
                <a:solidFill>
                  <a:srgbClr val="002F76"/>
                </a:solidFill>
                <a:latin typeface="Bahnschrift Light" panose="020B0502040204020203" pitchFamily="34" charset="0"/>
                <a:ea typeface="Cambria" panose="02040503050406030204" pitchFamily="18" charset="0"/>
              </a:rPr>
              <a:t>Πρόγραμμα Μεταπτυχιακών Σπουδών </a:t>
            </a:r>
            <a:endParaRPr lang="en-US" sz="1600" dirty="0">
              <a:ln w="0"/>
              <a:solidFill>
                <a:srgbClr val="002F76"/>
              </a:solidFill>
              <a:latin typeface="Bahnschrift Light" panose="020B0502040204020203" pitchFamily="34" charset="0"/>
              <a:ea typeface="Cambria" panose="02040503050406030204" pitchFamily="18" charset="0"/>
            </a:endParaRPr>
          </a:p>
          <a:p>
            <a:pPr lvl="0"/>
            <a:r>
              <a:rPr lang="el-GR" sz="1600" dirty="0" err="1">
                <a:ln w="0"/>
                <a:solidFill>
                  <a:srgbClr val="002F76"/>
                </a:solidFill>
                <a:latin typeface="Bahnschrift Light" panose="020B0502040204020203" pitchFamily="34" charset="0"/>
                <a:ea typeface="Cambria" panose="02040503050406030204" pitchFamily="18" charset="0"/>
              </a:rPr>
              <a:t>Βιο</a:t>
            </a:r>
            <a:r>
              <a:rPr lang="en-US" sz="1600" dirty="0" err="1">
                <a:ln w="0"/>
                <a:solidFill>
                  <a:srgbClr val="002F76"/>
                </a:solidFill>
                <a:latin typeface="Bahnschrift Light" panose="020B0502040204020203" pitchFamily="34" charset="0"/>
                <a:ea typeface="Cambria" panose="02040503050406030204" pitchFamily="18" charset="0"/>
              </a:rPr>
              <a:t>ϊ</a:t>
            </a:r>
            <a:r>
              <a:rPr lang="el-GR" sz="1600" dirty="0" err="1">
                <a:ln w="0"/>
                <a:solidFill>
                  <a:srgbClr val="002F76"/>
                </a:solidFill>
                <a:latin typeface="Bahnschrift Light" panose="020B0502040204020203" pitchFamily="34" charset="0"/>
                <a:ea typeface="Cambria" panose="02040503050406030204" pitchFamily="18" charset="0"/>
              </a:rPr>
              <a:t>ατρικές</a:t>
            </a:r>
            <a:r>
              <a:rPr lang="el-GR" sz="1600" dirty="0">
                <a:ln w="0"/>
                <a:solidFill>
                  <a:srgbClr val="002F76"/>
                </a:solidFill>
                <a:latin typeface="Bahnschrift Light" panose="020B0502040204020203" pitchFamily="34" charset="0"/>
                <a:ea typeface="Cambria" panose="02040503050406030204" pitchFamily="18" charset="0"/>
              </a:rPr>
              <a:t> Μέθοδοι και Τεχνολογία στη Διάγνωση </a:t>
            </a:r>
          </a:p>
        </p:txBody>
      </p:sp>
      <p:sp>
        <p:nvSpPr>
          <p:cNvPr id="4" name="Rectangle 1"/>
          <p:cNvSpPr/>
          <p:nvPr/>
        </p:nvSpPr>
        <p:spPr>
          <a:xfrm>
            <a:off x="2395624" y="1304144"/>
            <a:ext cx="8972729" cy="261610"/>
          </a:xfrm>
          <a:prstGeom prst="rect">
            <a:avLst/>
          </a:prstGeom>
        </p:spPr>
        <p:txBody>
          <a:bodyPr wrap="square">
            <a:spAutoFit/>
          </a:bodyPr>
          <a:lstStyle/>
          <a:p>
            <a:r>
              <a:rPr lang="en-US" sz="1100" dirty="0">
                <a:solidFill>
                  <a:schemeClr val="bg1">
                    <a:lumMod val="65000"/>
                  </a:schemeClr>
                </a:solidFill>
              </a:rPr>
              <a:t>MSc in Biomedical Methods and Technology in Diagnosis</a:t>
            </a:r>
          </a:p>
        </p:txBody>
      </p:sp>
      <p:pic>
        <p:nvPicPr>
          <p:cNvPr id="5" name="Picture 10">
            <a:extLst>
              <a:ext uri="{FF2B5EF4-FFF2-40B4-BE49-F238E27FC236}">
                <a16:creationId xmlns:a16="http://schemas.microsoft.com/office/drawing/2014/main" id="{32941E06-3D1C-CB41-A872-760B2184C5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001748" y="525183"/>
            <a:ext cx="1296952" cy="1296952"/>
          </a:xfrm>
          <a:prstGeom prst="rect">
            <a:avLst/>
          </a:prstGeom>
        </p:spPr>
      </p:pic>
      <p:sp>
        <p:nvSpPr>
          <p:cNvPr id="6" name="Rectangle 2">
            <a:extLst>
              <a:ext uri="{FF2B5EF4-FFF2-40B4-BE49-F238E27FC236}">
                <a16:creationId xmlns:a16="http://schemas.microsoft.com/office/drawing/2014/main" id="{ACE554B4-6461-CD4F-9959-7EABC3660C29}"/>
              </a:ext>
            </a:extLst>
          </p:cNvPr>
          <p:cNvSpPr/>
          <p:nvPr/>
        </p:nvSpPr>
        <p:spPr>
          <a:xfrm>
            <a:off x="2616788" y="2427884"/>
            <a:ext cx="8751565" cy="1569660"/>
          </a:xfrm>
          <a:prstGeom prst="rect">
            <a:avLst/>
          </a:prstGeom>
        </p:spPr>
        <p:txBody>
          <a:bodyPr wrap="square">
            <a:spAutoFit/>
          </a:bodyPr>
          <a:lstStyle/>
          <a:p>
            <a:r>
              <a:rPr lang="el-GR" sz="3200" b="1" dirty="0" smtClean="0">
                <a:ln w="0"/>
                <a:solidFill>
                  <a:srgbClr val="002060"/>
                </a:solidFill>
                <a:latin typeface="Aka-AcidGR-MuliLight" panose="02000603000000000000" pitchFamily="50" charset="-95"/>
                <a:ea typeface="Cambria" panose="02040503050406030204" pitchFamily="18" charset="0"/>
              </a:rPr>
              <a:t>Απολογισμός 1</a:t>
            </a:r>
            <a:r>
              <a:rPr lang="el-GR" sz="3200" b="1" baseline="30000" dirty="0" smtClean="0">
                <a:ln w="0"/>
                <a:solidFill>
                  <a:srgbClr val="002060"/>
                </a:solidFill>
                <a:latin typeface="Aka-AcidGR-MuliLight" panose="02000603000000000000" pitchFamily="50" charset="-95"/>
                <a:ea typeface="Cambria" panose="02040503050406030204" pitchFamily="18" charset="0"/>
              </a:rPr>
              <a:t>ου</a:t>
            </a:r>
            <a:r>
              <a:rPr lang="el-GR" sz="3200" b="1" dirty="0" smtClean="0">
                <a:ln w="0"/>
                <a:solidFill>
                  <a:srgbClr val="002060"/>
                </a:solidFill>
                <a:latin typeface="Aka-AcidGR-MuliLight" panose="02000603000000000000" pitchFamily="50" charset="-95"/>
                <a:ea typeface="Cambria" panose="02040503050406030204" pitchFamily="18" charset="0"/>
              </a:rPr>
              <a:t> Εξαμήνου</a:t>
            </a:r>
          </a:p>
          <a:p>
            <a:r>
              <a:rPr lang="el-GR" sz="3200" b="1" dirty="0" smtClean="0">
                <a:ln w="0"/>
                <a:solidFill>
                  <a:srgbClr val="002060"/>
                </a:solidFill>
                <a:latin typeface="Aka-AcidGR-MuliLight" panose="02000603000000000000" pitchFamily="50" charset="-95"/>
                <a:ea typeface="Cambria" panose="02040503050406030204" pitchFamily="18" charset="0"/>
              </a:rPr>
              <a:t>Προγραμματισμός Χειμερινού Εξαμήνου 2021-2022</a:t>
            </a:r>
            <a:endParaRPr lang="en-US" sz="3200" b="1" dirty="0">
              <a:ln w="0"/>
              <a:solidFill>
                <a:srgbClr val="002060"/>
              </a:solidFill>
              <a:latin typeface="Aka-AcidGR-MuliLight" panose="02000603000000000000" pitchFamily="50" charset="-95"/>
              <a:ea typeface="Cambria" panose="02040503050406030204" pitchFamily="18" charset="0"/>
            </a:endParaRPr>
          </a:p>
        </p:txBody>
      </p:sp>
      <p:sp>
        <p:nvSpPr>
          <p:cNvPr id="8" name="Ορθογώνιο 7"/>
          <p:cNvSpPr/>
          <p:nvPr/>
        </p:nvSpPr>
        <p:spPr>
          <a:xfrm>
            <a:off x="8079156" y="4321065"/>
            <a:ext cx="2512611" cy="1077218"/>
          </a:xfrm>
          <a:prstGeom prst="rect">
            <a:avLst/>
          </a:prstGeom>
        </p:spPr>
        <p:txBody>
          <a:bodyPr wrap="none">
            <a:spAutoFit/>
          </a:bodyPr>
          <a:lstStyle/>
          <a:p>
            <a:pPr lvl="0" algn="r"/>
            <a:r>
              <a:rPr lang="el-GR" sz="1600" dirty="0"/>
              <a:t>Αναστάσιος Γ. </a:t>
            </a:r>
            <a:r>
              <a:rPr lang="el-GR" sz="1600" dirty="0" err="1" smtClean="0"/>
              <a:t>Κριεμπάρδης</a:t>
            </a:r>
            <a:endParaRPr lang="el-GR" sz="1600" dirty="0" smtClean="0"/>
          </a:p>
          <a:p>
            <a:pPr lvl="0" algn="r"/>
            <a:r>
              <a:rPr lang="el-GR" sz="1200" dirty="0"/>
              <a:t>Διευθυντής ΠΜΣ</a:t>
            </a:r>
          </a:p>
          <a:p>
            <a:pPr algn="r"/>
            <a:r>
              <a:rPr lang="el-GR" sz="1200" dirty="0"/>
              <a:t>Αναπληρωτής Καθηγητής</a:t>
            </a:r>
          </a:p>
          <a:p>
            <a:pPr lvl="0" algn="r"/>
            <a:endParaRPr lang="el-GR" sz="1200" dirty="0"/>
          </a:p>
          <a:p>
            <a:pPr lvl="0" algn="r"/>
            <a:endParaRPr lang="el-GR" sz="1200" dirty="0"/>
          </a:p>
        </p:txBody>
      </p:sp>
      <p:pic>
        <p:nvPicPr>
          <p:cNvPr id="12" name="Εικόνα 11"/>
          <p:cNvPicPr>
            <a:picLocks noChangeAspect="1"/>
          </p:cNvPicPr>
          <p:nvPr/>
        </p:nvPicPr>
        <p:blipFill rotWithShape="1">
          <a:blip r:embed="rId4" cstate="print">
            <a:extLst>
              <a:ext uri="{28A0092B-C50C-407E-A947-70E740481C1C}">
                <a14:useLocalDpi xmlns:a14="http://schemas.microsoft.com/office/drawing/2010/main" val="0"/>
              </a:ext>
            </a:extLst>
          </a:blip>
          <a:srcRect l="22875" t="55970" r="31797" b="31253"/>
          <a:stretch/>
        </p:blipFill>
        <p:spPr>
          <a:xfrm>
            <a:off x="150848" y="5814043"/>
            <a:ext cx="1701800" cy="876300"/>
          </a:xfrm>
          <a:prstGeom prst="rect">
            <a:avLst/>
          </a:prstGeom>
        </p:spPr>
      </p:pic>
      <p:pic>
        <p:nvPicPr>
          <p:cNvPr id="13" name="Εικόνα 12"/>
          <p:cNvPicPr>
            <a:picLocks noChangeAspect="1"/>
          </p:cNvPicPr>
          <p:nvPr/>
        </p:nvPicPr>
        <p:blipFill rotWithShape="1">
          <a:blip r:embed="rId4" cstate="print">
            <a:extLst>
              <a:ext uri="{28A0092B-C50C-407E-A947-70E740481C1C}">
                <a14:useLocalDpi xmlns:a14="http://schemas.microsoft.com/office/drawing/2010/main" val="0"/>
              </a:ext>
            </a:extLst>
          </a:blip>
          <a:srcRect l="17117" r="65631" b="71099"/>
          <a:stretch/>
        </p:blipFill>
        <p:spPr>
          <a:xfrm>
            <a:off x="1657349" y="1888919"/>
            <a:ext cx="1282701" cy="3925124"/>
          </a:xfrm>
          <a:prstGeom prst="rect">
            <a:avLst/>
          </a:prstGeom>
        </p:spPr>
      </p:pic>
      <p:pic>
        <p:nvPicPr>
          <p:cNvPr id="14" name="Εικόνα 13"/>
          <p:cNvPicPr>
            <a:picLocks noChangeAspect="1"/>
          </p:cNvPicPr>
          <p:nvPr/>
        </p:nvPicPr>
        <p:blipFill rotWithShape="1">
          <a:blip r:embed="rId4" cstate="print">
            <a:extLst>
              <a:ext uri="{28A0092B-C50C-407E-A947-70E740481C1C}">
                <a14:useLocalDpi xmlns:a14="http://schemas.microsoft.com/office/drawing/2010/main" val="0"/>
              </a:ext>
            </a:extLst>
          </a:blip>
          <a:srcRect t="71916" r="4622"/>
          <a:stretch/>
        </p:blipFill>
        <p:spPr>
          <a:xfrm>
            <a:off x="0" y="3942318"/>
            <a:ext cx="5688048" cy="3059270"/>
          </a:xfrm>
          <a:prstGeom prst="rect">
            <a:avLst/>
          </a:prstGeom>
        </p:spPr>
      </p:pic>
      <p:pic>
        <p:nvPicPr>
          <p:cNvPr id="16" name="Εικόνα 15"/>
          <p:cNvPicPr>
            <a:picLocks noChangeAspect="1"/>
          </p:cNvPicPr>
          <p:nvPr/>
        </p:nvPicPr>
        <p:blipFill rotWithShape="1">
          <a:blip r:embed="rId4" cstate="print">
            <a:extLst>
              <a:ext uri="{28A0092B-C50C-407E-A947-70E740481C1C}">
                <a14:useLocalDpi xmlns:a14="http://schemas.microsoft.com/office/drawing/2010/main" val="0"/>
              </a:ext>
            </a:extLst>
          </a:blip>
          <a:srcRect l="22875" t="55970" r="31797" b="31253"/>
          <a:stretch/>
        </p:blipFill>
        <p:spPr>
          <a:xfrm>
            <a:off x="10274670" y="367567"/>
            <a:ext cx="1701800" cy="876300"/>
          </a:xfrm>
          <a:prstGeom prst="rect">
            <a:avLst/>
          </a:prstGeom>
        </p:spPr>
      </p:pic>
      <p:pic>
        <p:nvPicPr>
          <p:cNvPr id="17" name="Εικόνα 16"/>
          <p:cNvPicPr>
            <a:picLocks noChangeAspect="1"/>
          </p:cNvPicPr>
          <p:nvPr/>
        </p:nvPicPr>
        <p:blipFill rotWithShape="1">
          <a:blip r:embed="rId4" cstate="print">
            <a:extLst>
              <a:ext uri="{28A0092B-C50C-407E-A947-70E740481C1C}">
                <a14:useLocalDpi xmlns:a14="http://schemas.microsoft.com/office/drawing/2010/main" val="0"/>
              </a:ext>
            </a:extLst>
          </a:blip>
          <a:srcRect l="18452" t="32515" r="31484" b="47855"/>
          <a:stretch/>
        </p:blipFill>
        <p:spPr>
          <a:xfrm>
            <a:off x="9293925" y="538852"/>
            <a:ext cx="1879600" cy="1346200"/>
          </a:xfrm>
          <a:prstGeom prst="rect">
            <a:avLst/>
          </a:prstGeom>
        </p:spPr>
      </p:pic>
      <p:pic>
        <p:nvPicPr>
          <p:cNvPr id="18" name="Εικόνα 17"/>
          <p:cNvPicPr>
            <a:picLocks noChangeAspect="1"/>
          </p:cNvPicPr>
          <p:nvPr/>
        </p:nvPicPr>
        <p:blipFill rotWithShape="1">
          <a:blip r:embed="rId4" cstate="print">
            <a:extLst>
              <a:ext uri="{28A0092B-C50C-407E-A947-70E740481C1C}">
                <a14:useLocalDpi xmlns:a14="http://schemas.microsoft.com/office/drawing/2010/main" val="0"/>
              </a:ext>
            </a:extLst>
          </a:blip>
          <a:srcRect l="71152" t="52990" r="4493" b="41640"/>
          <a:stretch/>
        </p:blipFill>
        <p:spPr>
          <a:xfrm>
            <a:off x="7666104" y="3830754"/>
            <a:ext cx="1752215" cy="705755"/>
          </a:xfrm>
          <a:prstGeom prst="rect">
            <a:avLst/>
          </a:prstGeom>
        </p:spPr>
      </p:pic>
      <p:pic>
        <p:nvPicPr>
          <p:cNvPr id="19" name="Εικόνα 18"/>
          <p:cNvPicPr>
            <a:picLocks noChangeAspect="1"/>
          </p:cNvPicPr>
          <p:nvPr/>
        </p:nvPicPr>
        <p:blipFill rotWithShape="1">
          <a:blip r:embed="rId4" cstate="print">
            <a:extLst>
              <a:ext uri="{28A0092B-C50C-407E-A947-70E740481C1C}">
                <a14:useLocalDpi xmlns:a14="http://schemas.microsoft.com/office/drawing/2010/main" val="0"/>
              </a:ext>
            </a:extLst>
          </a:blip>
          <a:srcRect l="70231" t="65405" r="12179" b="28484"/>
          <a:stretch/>
        </p:blipFill>
        <p:spPr>
          <a:xfrm>
            <a:off x="47695" y="5471953"/>
            <a:ext cx="1016001" cy="644770"/>
          </a:xfrm>
          <a:prstGeom prst="rect">
            <a:avLst/>
          </a:prstGeom>
        </p:spPr>
      </p:pic>
      <p:pic>
        <p:nvPicPr>
          <p:cNvPr id="20" name="Εικόνα 19"/>
          <p:cNvPicPr>
            <a:picLocks noChangeAspect="1"/>
          </p:cNvPicPr>
          <p:nvPr/>
        </p:nvPicPr>
        <p:blipFill rotWithShape="1">
          <a:blip r:embed="rId4" cstate="print">
            <a:extLst>
              <a:ext uri="{28A0092B-C50C-407E-A947-70E740481C1C}">
                <a14:useLocalDpi xmlns:a14="http://schemas.microsoft.com/office/drawing/2010/main" val="0"/>
              </a:ext>
            </a:extLst>
          </a:blip>
          <a:srcRect l="46446" r="33596" b="89630"/>
          <a:stretch/>
        </p:blipFill>
        <p:spPr>
          <a:xfrm>
            <a:off x="11169364" y="984132"/>
            <a:ext cx="749301" cy="711200"/>
          </a:xfrm>
          <a:prstGeom prst="rect">
            <a:avLst/>
          </a:prstGeom>
        </p:spPr>
      </p:pic>
      <p:pic>
        <p:nvPicPr>
          <p:cNvPr id="21" name="Εικόνα 20"/>
          <p:cNvPicPr>
            <a:picLocks noChangeAspect="1"/>
          </p:cNvPicPr>
          <p:nvPr/>
        </p:nvPicPr>
        <p:blipFill rotWithShape="1">
          <a:blip r:embed="rId4" cstate="print">
            <a:extLst>
              <a:ext uri="{28A0092B-C50C-407E-A947-70E740481C1C}">
                <a14:useLocalDpi xmlns:a14="http://schemas.microsoft.com/office/drawing/2010/main" val="0"/>
              </a:ext>
            </a:extLst>
          </a:blip>
          <a:srcRect l="46446" r="33596" b="89630"/>
          <a:stretch/>
        </p:blipFill>
        <p:spPr>
          <a:xfrm>
            <a:off x="993628" y="5995852"/>
            <a:ext cx="749301" cy="711200"/>
          </a:xfrm>
          <a:prstGeom prst="rect">
            <a:avLst/>
          </a:prstGeom>
        </p:spPr>
      </p:pic>
    </p:spTree>
    <p:extLst>
      <p:ext uri="{BB962C8B-B14F-4D97-AF65-F5344CB8AC3E}">
        <p14:creationId xmlns:p14="http://schemas.microsoft.com/office/powerpoint/2010/main" val="2470109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p:cNvPicPr>
            <a:picLocks noChangeAspect="1"/>
          </p:cNvPicPr>
          <p:nvPr/>
        </p:nvPicPr>
        <p:blipFill rotWithShape="1">
          <a:blip r:embed="rId2" cstate="print">
            <a:extLst>
              <a:ext uri="{28A0092B-C50C-407E-A947-70E740481C1C}">
                <a14:useLocalDpi xmlns:a14="http://schemas.microsoft.com/office/drawing/2010/main" val="0"/>
              </a:ext>
            </a:extLst>
          </a:blip>
          <a:srcRect l="457" t="72917" r="1360" b="-416"/>
          <a:stretch/>
        </p:blipFill>
        <p:spPr>
          <a:xfrm>
            <a:off x="600466" y="3081282"/>
            <a:ext cx="7533883" cy="3854545"/>
          </a:xfrm>
          <a:prstGeom prst="rect">
            <a:avLst/>
          </a:prstGeom>
        </p:spPr>
      </p:pic>
      <p:pic>
        <p:nvPicPr>
          <p:cNvPr id="15" name="Εικόνα 14"/>
          <p:cNvPicPr>
            <a:picLocks noChangeAspect="1"/>
          </p:cNvPicPr>
          <p:nvPr/>
        </p:nvPicPr>
        <p:blipFill rotWithShape="1">
          <a:blip r:embed="rId2" cstate="print">
            <a:extLst>
              <a:ext uri="{28A0092B-C50C-407E-A947-70E740481C1C}">
                <a14:useLocalDpi xmlns:a14="http://schemas.microsoft.com/office/drawing/2010/main" val="0"/>
              </a:ext>
            </a:extLst>
          </a:blip>
          <a:srcRect l="70313" t="573" r="1758" b="64159"/>
          <a:stretch/>
        </p:blipFill>
        <p:spPr>
          <a:xfrm>
            <a:off x="5059824" y="-587787"/>
            <a:ext cx="3188826" cy="7355555"/>
          </a:xfrm>
          <a:prstGeom prst="rect">
            <a:avLst/>
          </a:prstGeom>
        </p:spPr>
      </p:pic>
      <p:grpSp>
        <p:nvGrpSpPr>
          <p:cNvPr id="5" name="Ομάδα 4"/>
          <p:cNvGrpSpPr/>
          <p:nvPr/>
        </p:nvGrpSpPr>
        <p:grpSpPr>
          <a:xfrm>
            <a:off x="330797" y="41566"/>
            <a:ext cx="11752617" cy="6726502"/>
            <a:chOff x="330797" y="41566"/>
            <a:chExt cx="11752617" cy="6726502"/>
          </a:xfrm>
        </p:grpSpPr>
        <p:grpSp>
          <p:nvGrpSpPr>
            <p:cNvPr id="6" name="Ομάδα 5"/>
            <p:cNvGrpSpPr/>
            <p:nvPr/>
          </p:nvGrpSpPr>
          <p:grpSpPr>
            <a:xfrm>
              <a:off x="330797" y="255571"/>
              <a:ext cx="10019702" cy="6512497"/>
              <a:chOff x="330797" y="255571"/>
              <a:chExt cx="10019702" cy="6512497"/>
            </a:xfrm>
          </p:grpSpPr>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9" name="Ορθογώνιο 8"/>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7"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pic>
        <p:nvPicPr>
          <p:cNvPr id="11" name="Εικόνα 10"/>
          <p:cNvPicPr>
            <a:picLocks noChangeAspect="1"/>
          </p:cNvPicPr>
          <p:nvPr/>
        </p:nvPicPr>
        <p:blipFill>
          <a:blip r:embed="rId6"/>
          <a:stretch>
            <a:fillRect/>
          </a:stretch>
        </p:blipFill>
        <p:spPr>
          <a:xfrm>
            <a:off x="2209801" y="1497837"/>
            <a:ext cx="9204289" cy="4287209"/>
          </a:xfrm>
          <a:prstGeom prst="rect">
            <a:avLst/>
          </a:prstGeom>
        </p:spPr>
      </p:pic>
      <p:sp>
        <p:nvSpPr>
          <p:cNvPr id="12" name="Rectangle 2"/>
          <p:cNvSpPr/>
          <p:nvPr/>
        </p:nvSpPr>
        <p:spPr>
          <a:xfrm>
            <a:off x="376781" y="884898"/>
            <a:ext cx="2453364"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Αξιολόγηση</a:t>
            </a:r>
          </a:p>
        </p:txBody>
      </p:sp>
      <p:pic>
        <p:nvPicPr>
          <p:cNvPr id="13" name="Εικόνα 12"/>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10307347" y="1265949"/>
            <a:ext cx="1552576" cy="742951"/>
          </a:xfrm>
          <a:prstGeom prst="rect">
            <a:avLst/>
          </a:prstGeom>
        </p:spPr>
      </p:pic>
      <p:pic>
        <p:nvPicPr>
          <p:cNvPr id="16" name="Εικόνα 15"/>
          <p:cNvPicPr>
            <a:picLocks noChangeAspect="1"/>
          </p:cNvPicPr>
          <p:nvPr/>
        </p:nvPicPr>
        <p:blipFill rotWithShape="1">
          <a:blip r:embed="rId2" cstate="print">
            <a:extLst>
              <a:ext uri="{28A0092B-C50C-407E-A947-70E740481C1C}">
                <a14:useLocalDpi xmlns:a14="http://schemas.microsoft.com/office/drawing/2010/main" val="0"/>
              </a:ext>
            </a:extLst>
          </a:blip>
          <a:srcRect l="49638" t="573" r="31076" b="90216"/>
          <a:stretch/>
        </p:blipFill>
        <p:spPr>
          <a:xfrm>
            <a:off x="8501709" y="2454263"/>
            <a:ext cx="1367128" cy="1254035"/>
          </a:xfrm>
          <a:prstGeom prst="rect">
            <a:avLst/>
          </a:prstGeom>
        </p:spPr>
      </p:pic>
      <p:pic>
        <p:nvPicPr>
          <p:cNvPr id="2" name="Εικόνα 1"/>
          <p:cNvPicPr>
            <a:picLocks noChangeAspect="1"/>
          </p:cNvPicPr>
          <p:nvPr/>
        </p:nvPicPr>
        <p:blipFill>
          <a:blip r:embed="rId7"/>
          <a:stretch>
            <a:fillRect/>
          </a:stretch>
        </p:blipFill>
        <p:spPr>
          <a:xfrm>
            <a:off x="7451538" y="2456386"/>
            <a:ext cx="1365622" cy="1249788"/>
          </a:xfrm>
          <a:prstGeom prst="rect">
            <a:avLst/>
          </a:prstGeom>
        </p:spPr>
      </p:pic>
    </p:spTree>
    <p:extLst>
      <p:ext uri="{BB962C8B-B14F-4D97-AF65-F5344CB8AC3E}">
        <p14:creationId xmlns:p14="http://schemas.microsoft.com/office/powerpoint/2010/main" val="2109378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p:cNvPicPr>
            <a:picLocks noChangeAspect="1"/>
          </p:cNvPicPr>
          <p:nvPr/>
        </p:nvPicPr>
        <p:blipFill rotWithShape="1">
          <a:blip r:embed="rId2" cstate="print">
            <a:extLst>
              <a:ext uri="{28A0092B-C50C-407E-A947-70E740481C1C}">
                <a14:useLocalDpi xmlns:a14="http://schemas.microsoft.com/office/drawing/2010/main" val="0"/>
              </a:ext>
            </a:extLst>
          </a:blip>
          <a:srcRect l="457" t="72917" r="1360" b="-416"/>
          <a:stretch/>
        </p:blipFill>
        <p:spPr>
          <a:xfrm>
            <a:off x="600466" y="3081282"/>
            <a:ext cx="7533883" cy="3854545"/>
          </a:xfrm>
          <a:prstGeom prst="rect">
            <a:avLst/>
          </a:prstGeom>
        </p:spPr>
      </p:pic>
      <p:pic>
        <p:nvPicPr>
          <p:cNvPr id="15" name="Εικόνα 14"/>
          <p:cNvPicPr>
            <a:picLocks noChangeAspect="1"/>
          </p:cNvPicPr>
          <p:nvPr/>
        </p:nvPicPr>
        <p:blipFill rotWithShape="1">
          <a:blip r:embed="rId2" cstate="print">
            <a:extLst>
              <a:ext uri="{28A0092B-C50C-407E-A947-70E740481C1C}">
                <a14:useLocalDpi xmlns:a14="http://schemas.microsoft.com/office/drawing/2010/main" val="0"/>
              </a:ext>
            </a:extLst>
          </a:blip>
          <a:srcRect l="70313" t="573" r="1758" b="64159"/>
          <a:stretch/>
        </p:blipFill>
        <p:spPr>
          <a:xfrm>
            <a:off x="5059824" y="-596496"/>
            <a:ext cx="3188826" cy="7355555"/>
          </a:xfrm>
          <a:prstGeom prst="rect">
            <a:avLst/>
          </a:prstGeom>
        </p:spPr>
      </p:pic>
      <p:grpSp>
        <p:nvGrpSpPr>
          <p:cNvPr id="5" name="Ομάδα 4"/>
          <p:cNvGrpSpPr/>
          <p:nvPr/>
        </p:nvGrpSpPr>
        <p:grpSpPr>
          <a:xfrm>
            <a:off x="330797" y="41566"/>
            <a:ext cx="11752617" cy="6726502"/>
            <a:chOff x="330797" y="41566"/>
            <a:chExt cx="11752617" cy="6726502"/>
          </a:xfrm>
        </p:grpSpPr>
        <p:grpSp>
          <p:nvGrpSpPr>
            <p:cNvPr id="6" name="Ομάδα 5"/>
            <p:cNvGrpSpPr/>
            <p:nvPr/>
          </p:nvGrpSpPr>
          <p:grpSpPr>
            <a:xfrm>
              <a:off x="330797" y="255571"/>
              <a:ext cx="10019702" cy="6512497"/>
              <a:chOff x="330797" y="255571"/>
              <a:chExt cx="10019702" cy="6512497"/>
            </a:xfrm>
          </p:grpSpPr>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9" name="Ορθογώνιο 8"/>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7"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2" name="Rectangle 2"/>
          <p:cNvSpPr/>
          <p:nvPr/>
        </p:nvSpPr>
        <p:spPr>
          <a:xfrm>
            <a:off x="894251" y="1088406"/>
            <a:ext cx="2453364"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Αξιολόγηση</a:t>
            </a:r>
          </a:p>
        </p:txBody>
      </p:sp>
      <p:pic>
        <p:nvPicPr>
          <p:cNvPr id="13" name="Εικόνα 12"/>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10307347" y="1265949"/>
            <a:ext cx="1552576" cy="742951"/>
          </a:xfrm>
          <a:prstGeom prst="rect">
            <a:avLst/>
          </a:prstGeom>
        </p:spPr>
      </p:pic>
      <p:pic>
        <p:nvPicPr>
          <p:cNvPr id="16" name="Εικόνα 15"/>
          <p:cNvPicPr>
            <a:picLocks noChangeAspect="1"/>
          </p:cNvPicPr>
          <p:nvPr/>
        </p:nvPicPr>
        <p:blipFill rotWithShape="1">
          <a:blip r:embed="rId6"/>
          <a:srcRect r="1878"/>
          <a:stretch/>
        </p:blipFill>
        <p:spPr>
          <a:xfrm>
            <a:off x="3307011" y="2008899"/>
            <a:ext cx="8260318" cy="4115675"/>
          </a:xfrm>
          <a:prstGeom prst="rect">
            <a:avLst/>
          </a:prstGeom>
        </p:spPr>
      </p:pic>
      <p:pic>
        <p:nvPicPr>
          <p:cNvPr id="17" name="Εικόνα 16"/>
          <p:cNvPicPr>
            <a:picLocks noChangeAspect="1"/>
          </p:cNvPicPr>
          <p:nvPr/>
        </p:nvPicPr>
        <p:blipFill rotWithShape="1">
          <a:blip r:embed="rId2" cstate="print">
            <a:extLst>
              <a:ext uri="{28A0092B-C50C-407E-A947-70E740481C1C}">
                <a14:useLocalDpi xmlns:a14="http://schemas.microsoft.com/office/drawing/2010/main" val="0"/>
              </a:ext>
            </a:extLst>
          </a:blip>
          <a:srcRect l="49638" t="573" r="31076" b="90216"/>
          <a:stretch/>
        </p:blipFill>
        <p:spPr>
          <a:xfrm>
            <a:off x="749038" y="5215072"/>
            <a:ext cx="1042521" cy="909502"/>
          </a:xfrm>
          <a:prstGeom prst="rect">
            <a:avLst/>
          </a:prstGeom>
        </p:spPr>
      </p:pic>
      <p:pic>
        <p:nvPicPr>
          <p:cNvPr id="18" name="Εικόνα 17"/>
          <p:cNvPicPr>
            <a:picLocks noChangeAspect="1"/>
          </p:cNvPicPr>
          <p:nvPr/>
        </p:nvPicPr>
        <p:blipFill rotWithShape="1">
          <a:blip r:embed="rId7" cstate="print">
            <a:extLst>
              <a:ext uri="{28A0092B-C50C-407E-A947-70E740481C1C}">
                <a14:useLocalDpi xmlns:a14="http://schemas.microsoft.com/office/drawing/2010/main" val="0"/>
              </a:ext>
            </a:extLst>
          </a:blip>
          <a:srcRect l="49638" t="573" r="31076" b="90216"/>
          <a:stretch/>
        </p:blipFill>
        <p:spPr>
          <a:xfrm>
            <a:off x="1495537" y="3081281"/>
            <a:ext cx="354683" cy="309428"/>
          </a:xfrm>
          <a:prstGeom prst="rect">
            <a:avLst/>
          </a:prstGeom>
        </p:spPr>
      </p:pic>
      <p:pic>
        <p:nvPicPr>
          <p:cNvPr id="2" name="Εικόνα 1"/>
          <p:cNvPicPr>
            <a:picLocks noChangeAspect="1"/>
          </p:cNvPicPr>
          <p:nvPr/>
        </p:nvPicPr>
        <p:blipFill>
          <a:blip r:embed="rId8"/>
          <a:stretch>
            <a:fillRect/>
          </a:stretch>
        </p:blipFill>
        <p:spPr>
          <a:xfrm>
            <a:off x="8917633" y="3965283"/>
            <a:ext cx="1432865" cy="1346945"/>
          </a:xfrm>
          <a:prstGeom prst="rect">
            <a:avLst/>
          </a:prstGeom>
        </p:spPr>
      </p:pic>
    </p:spTree>
    <p:extLst>
      <p:ext uri="{BB962C8B-B14F-4D97-AF65-F5344CB8AC3E}">
        <p14:creationId xmlns:p14="http://schemas.microsoft.com/office/powerpoint/2010/main" val="3026239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p:cNvPicPr>
            <a:picLocks noChangeAspect="1"/>
          </p:cNvPicPr>
          <p:nvPr/>
        </p:nvPicPr>
        <p:blipFill rotWithShape="1">
          <a:blip r:embed="rId2" cstate="print">
            <a:extLst>
              <a:ext uri="{28A0092B-C50C-407E-A947-70E740481C1C}">
                <a14:useLocalDpi xmlns:a14="http://schemas.microsoft.com/office/drawing/2010/main" val="0"/>
              </a:ext>
            </a:extLst>
          </a:blip>
          <a:srcRect l="70313" t="573" r="1758" b="64159"/>
          <a:stretch/>
        </p:blipFill>
        <p:spPr>
          <a:xfrm>
            <a:off x="9234464" y="494101"/>
            <a:ext cx="1509737" cy="3482459"/>
          </a:xfrm>
          <a:prstGeom prst="rect">
            <a:avLst/>
          </a:prstGeom>
        </p:spPr>
      </p:pic>
      <p:pic>
        <p:nvPicPr>
          <p:cNvPr id="15" name="Εικόνα 14"/>
          <p:cNvPicPr>
            <a:picLocks noChangeAspect="1"/>
          </p:cNvPicPr>
          <p:nvPr/>
        </p:nvPicPr>
        <p:blipFill rotWithShape="1">
          <a:blip r:embed="rId2" cstate="print">
            <a:extLst>
              <a:ext uri="{28A0092B-C50C-407E-A947-70E740481C1C}">
                <a14:useLocalDpi xmlns:a14="http://schemas.microsoft.com/office/drawing/2010/main" val="0"/>
              </a:ext>
            </a:extLst>
          </a:blip>
          <a:srcRect l="457" t="72917" r="1360" b="-416"/>
          <a:stretch/>
        </p:blipFill>
        <p:spPr>
          <a:xfrm rot="5400000">
            <a:off x="-2626578" y="1881235"/>
            <a:ext cx="7533883" cy="3854545"/>
          </a:xfrm>
          <a:prstGeom prst="rect">
            <a:avLst/>
          </a:prstGeom>
        </p:spPr>
      </p:pic>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2" name="Rectangle 2"/>
          <p:cNvSpPr/>
          <p:nvPr/>
        </p:nvSpPr>
        <p:spPr>
          <a:xfrm>
            <a:off x="1140364" y="1362569"/>
            <a:ext cx="6574886" cy="646331"/>
          </a:xfrm>
          <a:prstGeom prst="rect">
            <a:avLst/>
          </a:prstGeom>
          <a:noFill/>
        </p:spPr>
        <p:txBody>
          <a:bodyPr wrap="square" lIns="91440" tIns="45720" rIns="91440" bIns="45720">
            <a:spAutoFit/>
          </a:bodyPr>
          <a:lstStyle/>
          <a:p>
            <a:r>
              <a:rPr lang="el-GR" sz="3600" b="1" dirty="0" smtClean="0">
                <a:ln w="0"/>
                <a:solidFill>
                  <a:schemeClr val="accent1">
                    <a:lumMod val="75000"/>
                  </a:schemeClr>
                </a:solidFill>
              </a:rPr>
              <a:t>Το</a:t>
            </a:r>
            <a:r>
              <a:rPr lang="en-US" sz="3600" b="1" dirty="0" smtClean="0">
                <a:ln w="0"/>
                <a:solidFill>
                  <a:schemeClr val="accent1">
                    <a:lumMod val="75000"/>
                  </a:schemeClr>
                </a:solidFill>
              </a:rPr>
              <a:t> </a:t>
            </a:r>
            <a:r>
              <a:rPr lang="el-GR" sz="3600" b="1" dirty="0" smtClean="0">
                <a:ln w="0"/>
                <a:solidFill>
                  <a:schemeClr val="accent1">
                    <a:lumMod val="75000"/>
                  </a:schemeClr>
                </a:solidFill>
              </a:rPr>
              <a:t>Πρόγραμμα</a:t>
            </a:r>
            <a:r>
              <a:rPr lang="en-US" sz="3600" b="1" dirty="0" smtClean="0">
                <a:ln w="0"/>
                <a:solidFill>
                  <a:schemeClr val="accent1">
                    <a:lumMod val="75000"/>
                  </a:schemeClr>
                </a:solidFill>
              </a:rPr>
              <a:t> </a:t>
            </a:r>
            <a:r>
              <a:rPr lang="el-GR" sz="3600" b="1" dirty="0" smtClean="0">
                <a:ln w="0"/>
                <a:solidFill>
                  <a:schemeClr val="accent1">
                    <a:lumMod val="75000"/>
                  </a:schemeClr>
                </a:solidFill>
              </a:rPr>
              <a:t>Σπουδών</a:t>
            </a:r>
            <a:endParaRPr lang="el-GR" sz="3600" b="1" dirty="0">
              <a:ln w="0"/>
              <a:solidFill>
                <a:schemeClr val="accent1">
                  <a:lumMod val="75000"/>
                </a:schemeClr>
              </a:solidFill>
            </a:endParaRPr>
          </a:p>
        </p:txBody>
      </p:sp>
      <p:pic>
        <p:nvPicPr>
          <p:cNvPr id="13" name="Picture 8"/>
          <p:cNvPicPr>
            <a:picLocks noChangeAspect="1"/>
          </p:cNvPicPr>
          <p:nvPr/>
        </p:nvPicPr>
        <p:blipFill>
          <a:blip r:embed="rId6"/>
          <a:stretch>
            <a:fillRect/>
          </a:stretch>
        </p:blipFill>
        <p:spPr>
          <a:xfrm>
            <a:off x="1600200" y="2771132"/>
            <a:ext cx="9144001" cy="2556000"/>
          </a:xfrm>
          <a:prstGeom prst="rect">
            <a:avLst/>
          </a:prstGeom>
        </p:spPr>
      </p:pic>
      <p:sp>
        <p:nvSpPr>
          <p:cNvPr id="14" name="Rectangle 11"/>
          <p:cNvSpPr/>
          <p:nvPr/>
        </p:nvSpPr>
        <p:spPr>
          <a:xfrm>
            <a:off x="1621493" y="2314722"/>
            <a:ext cx="1341906" cy="400110"/>
          </a:xfrm>
          <a:prstGeom prst="rect">
            <a:avLst/>
          </a:prstGeom>
        </p:spPr>
        <p:txBody>
          <a:bodyPr wrap="none">
            <a:spAutoFit/>
          </a:bodyPr>
          <a:lstStyle/>
          <a:p>
            <a:pPr lvl="0"/>
            <a:r>
              <a:rPr lang="el-GR" sz="2000" dirty="0">
                <a:ln w="0"/>
                <a:solidFill>
                  <a:srgbClr val="FF0000"/>
                </a:solidFill>
                <a:effectLst>
                  <a:outerShdw blurRad="38100" dist="19050" dir="2700000" algn="tl" rotWithShape="0">
                    <a:prstClr val="black">
                      <a:alpha val="40000"/>
                    </a:prstClr>
                  </a:outerShdw>
                </a:effectLst>
                <a:latin typeface="Corbel Light" panose="020B0303020204020204" pitchFamily="34" charset="0"/>
              </a:rPr>
              <a:t>Α΄ εξάμηνο</a:t>
            </a:r>
          </a:p>
        </p:txBody>
      </p:sp>
      <p:pic>
        <p:nvPicPr>
          <p:cNvPr id="17" name="Εικόνα 16"/>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9888247" y="1571771"/>
            <a:ext cx="1552576" cy="742951"/>
          </a:xfrm>
          <a:prstGeom prst="rect">
            <a:avLst/>
          </a:prstGeom>
        </p:spPr>
      </p:pic>
      <p:pic>
        <p:nvPicPr>
          <p:cNvPr id="18" name="Εικόνα 17"/>
          <p:cNvPicPr>
            <a:picLocks noChangeAspect="1"/>
          </p:cNvPicPr>
          <p:nvPr/>
        </p:nvPicPr>
        <p:blipFill rotWithShape="1">
          <a:blip r:embed="rId2" cstate="print">
            <a:extLst>
              <a:ext uri="{28A0092B-C50C-407E-A947-70E740481C1C}">
                <a14:useLocalDpi xmlns:a14="http://schemas.microsoft.com/office/drawing/2010/main" val="0"/>
              </a:ext>
            </a:extLst>
          </a:blip>
          <a:srcRect l="49638" t="573" r="31076" b="90216"/>
          <a:stretch/>
        </p:blipFill>
        <p:spPr>
          <a:xfrm>
            <a:off x="97842" y="5489234"/>
            <a:ext cx="1042521" cy="909502"/>
          </a:xfrm>
          <a:prstGeom prst="rect">
            <a:avLst/>
          </a:prstGeom>
        </p:spPr>
      </p:pic>
      <p:pic>
        <p:nvPicPr>
          <p:cNvPr id="19" name="Εικόνα 18"/>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279998" y="5873449"/>
            <a:ext cx="1552576" cy="742951"/>
          </a:xfrm>
          <a:prstGeom prst="rect">
            <a:avLst/>
          </a:prstGeom>
        </p:spPr>
      </p:pic>
    </p:spTree>
    <p:extLst>
      <p:ext uri="{BB962C8B-B14F-4D97-AF65-F5344CB8AC3E}">
        <p14:creationId xmlns:p14="http://schemas.microsoft.com/office/powerpoint/2010/main" val="4114205735"/>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Εικόνα 16"/>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9062928" y="1956406"/>
            <a:ext cx="3405132" cy="1629451"/>
          </a:xfrm>
          <a:prstGeom prst="rect">
            <a:avLst/>
          </a:prstGeom>
        </p:spPr>
      </p:pic>
      <p:pic>
        <p:nvPicPr>
          <p:cNvPr id="16" name="Εικόνα 15"/>
          <p:cNvPicPr>
            <a:picLocks noChangeAspect="1"/>
          </p:cNvPicPr>
          <p:nvPr/>
        </p:nvPicPr>
        <p:blipFill rotWithShape="1">
          <a:blip r:embed="rId2" cstate="print">
            <a:extLst>
              <a:ext uri="{28A0092B-C50C-407E-A947-70E740481C1C}">
                <a14:useLocalDpi xmlns:a14="http://schemas.microsoft.com/office/drawing/2010/main" val="0"/>
              </a:ext>
            </a:extLst>
          </a:blip>
          <a:srcRect l="70313" t="573" r="1758" b="64159"/>
          <a:stretch/>
        </p:blipFill>
        <p:spPr>
          <a:xfrm>
            <a:off x="9697160" y="1362569"/>
            <a:ext cx="2094082" cy="4830348"/>
          </a:xfrm>
          <a:prstGeom prst="rect">
            <a:avLst/>
          </a:prstGeom>
        </p:spPr>
      </p:pic>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2" name="Rectangle 2"/>
          <p:cNvSpPr/>
          <p:nvPr/>
        </p:nvSpPr>
        <p:spPr>
          <a:xfrm>
            <a:off x="1140364" y="1362569"/>
            <a:ext cx="6574886" cy="646331"/>
          </a:xfrm>
          <a:prstGeom prst="rect">
            <a:avLst/>
          </a:prstGeom>
          <a:noFill/>
        </p:spPr>
        <p:txBody>
          <a:bodyPr wrap="square" lIns="91440" tIns="45720" rIns="91440" bIns="45720">
            <a:spAutoFit/>
          </a:bodyPr>
          <a:lstStyle/>
          <a:p>
            <a:r>
              <a:rPr lang="el-GR" sz="3600" b="1" dirty="0" smtClean="0">
                <a:ln w="0"/>
                <a:solidFill>
                  <a:schemeClr val="accent1">
                    <a:lumMod val="75000"/>
                  </a:schemeClr>
                </a:solidFill>
              </a:rPr>
              <a:t>Το</a:t>
            </a:r>
            <a:r>
              <a:rPr lang="en-US" sz="3600" b="1" dirty="0" smtClean="0">
                <a:ln w="0"/>
                <a:solidFill>
                  <a:schemeClr val="accent1">
                    <a:lumMod val="75000"/>
                  </a:schemeClr>
                </a:solidFill>
              </a:rPr>
              <a:t> </a:t>
            </a:r>
            <a:r>
              <a:rPr lang="el-GR" sz="3600" b="1" dirty="0" smtClean="0">
                <a:ln w="0"/>
                <a:solidFill>
                  <a:schemeClr val="accent1">
                    <a:lumMod val="75000"/>
                  </a:schemeClr>
                </a:solidFill>
              </a:rPr>
              <a:t>Πρόγραμμα</a:t>
            </a:r>
            <a:r>
              <a:rPr lang="en-US" sz="3600" b="1" dirty="0" smtClean="0">
                <a:ln w="0"/>
                <a:solidFill>
                  <a:schemeClr val="accent1">
                    <a:lumMod val="75000"/>
                  </a:schemeClr>
                </a:solidFill>
              </a:rPr>
              <a:t> </a:t>
            </a:r>
            <a:r>
              <a:rPr lang="el-GR" sz="3600" b="1" dirty="0" smtClean="0">
                <a:ln w="0"/>
                <a:solidFill>
                  <a:schemeClr val="accent1">
                    <a:lumMod val="75000"/>
                  </a:schemeClr>
                </a:solidFill>
              </a:rPr>
              <a:t>Σπουδών</a:t>
            </a:r>
            <a:endParaRPr lang="el-GR" sz="3600" b="1" dirty="0">
              <a:ln w="0"/>
              <a:solidFill>
                <a:schemeClr val="accent1">
                  <a:lumMod val="75000"/>
                </a:schemeClr>
              </a:solidFill>
            </a:endParaRPr>
          </a:p>
        </p:txBody>
      </p:sp>
      <p:pic>
        <p:nvPicPr>
          <p:cNvPr id="13" name="Picture 8"/>
          <p:cNvPicPr>
            <a:picLocks noChangeAspect="1"/>
          </p:cNvPicPr>
          <p:nvPr/>
        </p:nvPicPr>
        <p:blipFill>
          <a:blip r:embed="rId6"/>
          <a:stretch>
            <a:fillRect/>
          </a:stretch>
        </p:blipFill>
        <p:spPr>
          <a:xfrm>
            <a:off x="1600200" y="2771132"/>
            <a:ext cx="9144001" cy="2556000"/>
          </a:xfrm>
          <a:prstGeom prst="rect">
            <a:avLst/>
          </a:prstGeom>
        </p:spPr>
      </p:pic>
      <p:sp>
        <p:nvSpPr>
          <p:cNvPr id="14" name="Rectangle 11"/>
          <p:cNvSpPr/>
          <p:nvPr/>
        </p:nvSpPr>
        <p:spPr>
          <a:xfrm>
            <a:off x="1621493" y="2314722"/>
            <a:ext cx="1341906" cy="400110"/>
          </a:xfrm>
          <a:prstGeom prst="rect">
            <a:avLst/>
          </a:prstGeom>
        </p:spPr>
        <p:txBody>
          <a:bodyPr wrap="none">
            <a:spAutoFit/>
          </a:bodyPr>
          <a:lstStyle/>
          <a:p>
            <a:pPr lvl="0"/>
            <a:r>
              <a:rPr lang="en-US" sz="2000" dirty="0" smtClean="0">
                <a:ln w="0"/>
                <a:solidFill>
                  <a:srgbClr val="FF0000"/>
                </a:solidFill>
                <a:effectLst>
                  <a:outerShdw blurRad="38100" dist="19050" dir="2700000" algn="tl" rotWithShape="0">
                    <a:prstClr val="black">
                      <a:alpha val="40000"/>
                    </a:prstClr>
                  </a:outerShdw>
                </a:effectLst>
                <a:latin typeface="Corbel Light" panose="020B0303020204020204" pitchFamily="34" charset="0"/>
              </a:rPr>
              <a:t>B</a:t>
            </a:r>
            <a:r>
              <a:rPr lang="el-GR" sz="2000" dirty="0" smtClean="0">
                <a:ln w="0"/>
                <a:solidFill>
                  <a:srgbClr val="FF0000"/>
                </a:solidFill>
                <a:effectLst>
                  <a:outerShdw blurRad="38100" dist="19050" dir="2700000" algn="tl" rotWithShape="0">
                    <a:prstClr val="black">
                      <a:alpha val="40000"/>
                    </a:prstClr>
                  </a:outerShdw>
                </a:effectLst>
                <a:latin typeface="Corbel Light" panose="020B0303020204020204" pitchFamily="34" charset="0"/>
              </a:rPr>
              <a:t>΄ </a:t>
            </a:r>
            <a:r>
              <a:rPr lang="el-GR" sz="2000" dirty="0">
                <a:ln w="0"/>
                <a:solidFill>
                  <a:srgbClr val="FF0000"/>
                </a:solidFill>
                <a:effectLst>
                  <a:outerShdw blurRad="38100" dist="19050" dir="2700000" algn="tl" rotWithShape="0">
                    <a:prstClr val="black">
                      <a:alpha val="40000"/>
                    </a:prstClr>
                  </a:outerShdw>
                </a:effectLst>
                <a:latin typeface="Corbel Light" panose="020B0303020204020204" pitchFamily="34" charset="0"/>
              </a:rPr>
              <a:t>εξάμηνο</a:t>
            </a:r>
          </a:p>
        </p:txBody>
      </p:sp>
      <p:pic>
        <p:nvPicPr>
          <p:cNvPr id="15" name="Picture 9"/>
          <p:cNvPicPr>
            <a:picLocks noChangeAspect="1"/>
          </p:cNvPicPr>
          <p:nvPr/>
        </p:nvPicPr>
        <p:blipFill>
          <a:blip r:embed="rId7"/>
          <a:stretch>
            <a:fillRect/>
          </a:stretch>
        </p:blipFill>
        <p:spPr>
          <a:xfrm>
            <a:off x="1621493" y="2771132"/>
            <a:ext cx="9122708" cy="2556000"/>
          </a:xfrm>
          <a:prstGeom prst="rect">
            <a:avLst/>
          </a:prstGeom>
        </p:spPr>
      </p:pic>
      <p:pic>
        <p:nvPicPr>
          <p:cNvPr id="18" name="Εικόνα 17"/>
          <p:cNvPicPr>
            <a:picLocks noChangeAspect="1"/>
          </p:cNvPicPr>
          <p:nvPr/>
        </p:nvPicPr>
        <p:blipFill rotWithShape="1">
          <a:blip r:embed="rId2" cstate="print">
            <a:extLst>
              <a:ext uri="{28A0092B-C50C-407E-A947-70E740481C1C}">
                <a14:useLocalDpi xmlns:a14="http://schemas.microsoft.com/office/drawing/2010/main" val="0"/>
              </a:ext>
            </a:extLst>
          </a:blip>
          <a:srcRect l="49638" t="573" r="31076" b="90216"/>
          <a:stretch/>
        </p:blipFill>
        <p:spPr>
          <a:xfrm>
            <a:off x="97842" y="5489234"/>
            <a:ext cx="1042521" cy="909502"/>
          </a:xfrm>
          <a:prstGeom prst="rect">
            <a:avLst/>
          </a:prstGeom>
        </p:spPr>
      </p:pic>
      <p:pic>
        <p:nvPicPr>
          <p:cNvPr id="19" name="Εικόνα 18"/>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279998" y="5873449"/>
            <a:ext cx="1552576" cy="742951"/>
          </a:xfrm>
          <a:prstGeom prst="rect">
            <a:avLst/>
          </a:prstGeom>
        </p:spPr>
      </p:pic>
      <p:pic>
        <p:nvPicPr>
          <p:cNvPr id="20" name="Εικόνα 19"/>
          <p:cNvPicPr>
            <a:picLocks noChangeAspect="1"/>
          </p:cNvPicPr>
          <p:nvPr/>
        </p:nvPicPr>
        <p:blipFill rotWithShape="1">
          <a:blip r:embed="rId2" cstate="print">
            <a:extLst>
              <a:ext uri="{28A0092B-C50C-407E-A947-70E740481C1C}">
                <a14:useLocalDpi xmlns:a14="http://schemas.microsoft.com/office/drawing/2010/main" val="0"/>
              </a:ext>
            </a:extLst>
          </a:blip>
          <a:srcRect l="49638" t="573" r="31076" b="90216"/>
          <a:stretch/>
        </p:blipFill>
        <p:spPr>
          <a:xfrm>
            <a:off x="8654639" y="1250454"/>
            <a:ext cx="514753" cy="449074"/>
          </a:xfrm>
          <a:prstGeom prst="rect">
            <a:avLst/>
          </a:prstGeom>
        </p:spPr>
      </p:pic>
      <p:pic>
        <p:nvPicPr>
          <p:cNvPr id="21" name="Εικόνα 20"/>
          <p:cNvPicPr>
            <a:picLocks noChangeAspect="1"/>
          </p:cNvPicPr>
          <p:nvPr/>
        </p:nvPicPr>
        <p:blipFill rotWithShape="1">
          <a:blip r:embed="rId2" cstate="print">
            <a:extLst>
              <a:ext uri="{28A0092B-C50C-407E-A947-70E740481C1C}">
                <a14:useLocalDpi xmlns:a14="http://schemas.microsoft.com/office/drawing/2010/main" val="0"/>
              </a:ext>
            </a:extLst>
          </a:blip>
          <a:srcRect l="49638" t="573" r="31076" b="90216"/>
          <a:stretch/>
        </p:blipFill>
        <p:spPr>
          <a:xfrm>
            <a:off x="9697160" y="1796928"/>
            <a:ext cx="514753" cy="449074"/>
          </a:xfrm>
          <a:prstGeom prst="rect">
            <a:avLst/>
          </a:prstGeom>
        </p:spPr>
      </p:pic>
    </p:spTree>
    <p:extLst>
      <p:ext uri="{BB962C8B-B14F-4D97-AF65-F5344CB8AC3E}">
        <p14:creationId xmlns:p14="http://schemas.microsoft.com/office/powerpoint/2010/main" val="1914173"/>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Εικόνα 19"/>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10307347" y="1265949"/>
            <a:ext cx="1552576" cy="742951"/>
          </a:xfrm>
          <a:prstGeom prst="rect">
            <a:avLst/>
          </a:prstGeom>
        </p:spPr>
      </p:pic>
      <p:pic>
        <p:nvPicPr>
          <p:cNvPr id="21" name="Εικόνα 20"/>
          <p:cNvPicPr>
            <a:picLocks noChangeAspect="1"/>
          </p:cNvPicPr>
          <p:nvPr/>
        </p:nvPicPr>
        <p:blipFill rotWithShape="1">
          <a:blip r:embed="rId2" cstate="print">
            <a:extLst>
              <a:ext uri="{28A0092B-C50C-407E-A947-70E740481C1C}">
                <a14:useLocalDpi xmlns:a14="http://schemas.microsoft.com/office/drawing/2010/main" val="0"/>
              </a:ext>
            </a:extLst>
          </a:blip>
          <a:srcRect l="49638" t="573" r="31076" b="90216"/>
          <a:stretch/>
        </p:blipFill>
        <p:spPr>
          <a:xfrm>
            <a:off x="330797" y="5673900"/>
            <a:ext cx="1042521" cy="909502"/>
          </a:xfrm>
          <a:prstGeom prst="rect">
            <a:avLst/>
          </a:prstGeom>
        </p:spPr>
      </p:pic>
      <p:pic>
        <p:nvPicPr>
          <p:cNvPr id="19" name="Εικόνα 18"/>
          <p:cNvPicPr>
            <a:picLocks noChangeAspect="1"/>
          </p:cNvPicPr>
          <p:nvPr/>
        </p:nvPicPr>
        <p:blipFill rotWithShape="1">
          <a:blip r:embed="rId2" cstate="print">
            <a:extLst>
              <a:ext uri="{28A0092B-C50C-407E-A947-70E740481C1C}">
                <a14:useLocalDpi xmlns:a14="http://schemas.microsoft.com/office/drawing/2010/main" val="0"/>
              </a:ext>
            </a:extLst>
          </a:blip>
          <a:srcRect l="457" t="74483" r="1360" b="-416"/>
          <a:stretch/>
        </p:blipFill>
        <p:spPr>
          <a:xfrm>
            <a:off x="5070866" y="1337169"/>
            <a:ext cx="7533883" cy="3634912"/>
          </a:xfrm>
          <a:prstGeom prst="rect">
            <a:avLst/>
          </a:prstGeom>
        </p:spPr>
      </p:pic>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2" name="Rectangle 2"/>
          <p:cNvSpPr/>
          <p:nvPr/>
        </p:nvSpPr>
        <p:spPr>
          <a:xfrm>
            <a:off x="1140364" y="1362569"/>
            <a:ext cx="6574886" cy="646331"/>
          </a:xfrm>
          <a:prstGeom prst="rect">
            <a:avLst/>
          </a:prstGeom>
          <a:noFill/>
        </p:spPr>
        <p:txBody>
          <a:bodyPr wrap="square" lIns="91440" tIns="45720" rIns="91440" bIns="45720">
            <a:spAutoFit/>
          </a:bodyPr>
          <a:lstStyle/>
          <a:p>
            <a:r>
              <a:rPr lang="el-GR" sz="3600" b="1" dirty="0" smtClean="0">
                <a:ln w="0"/>
                <a:solidFill>
                  <a:schemeClr val="accent1">
                    <a:lumMod val="75000"/>
                  </a:schemeClr>
                </a:solidFill>
              </a:rPr>
              <a:t>Το</a:t>
            </a:r>
            <a:r>
              <a:rPr lang="en-US" sz="3600" b="1" dirty="0" smtClean="0">
                <a:ln w="0"/>
                <a:solidFill>
                  <a:schemeClr val="accent1">
                    <a:lumMod val="75000"/>
                  </a:schemeClr>
                </a:solidFill>
              </a:rPr>
              <a:t> </a:t>
            </a:r>
            <a:r>
              <a:rPr lang="el-GR" sz="3600" b="1" dirty="0" smtClean="0">
                <a:ln w="0"/>
                <a:solidFill>
                  <a:schemeClr val="accent1">
                    <a:lumMod val="75000"/>
                  </a:schemeClr>
                </a:solidFill>
              </a:rPr>
              <a:t>Πρόγραμμα</a:t>
            </a:r>
            <a:r>
              <a:rPr lang="en-US" sz="3600" b="1" dirty="0" smtClean="0">
                <a:ln w="0"/>
                <a:solidFill>
                  <a:schemeClr val="accent1">
                    <a:lumMod val="75000"/>
                  </a:schemeClr>
                </a:solidFill>
              </a:rPr>
              <a:t> </a:t>
            </a:r>
            <a:r>
              <a:rPr lang="el-GR" sz="3600" b="1" dirty="0" smtClean="0">
                <a:ln w="0"/>
                <a:solidFill>
                  <a:schemeClr val="accent1">
                    <a:lumMod val="75000"/>
                  </a:schemeClr>
                </a:solidFill>
              </a:rPr>
              <a:t>Σπουδών</a:t>
            </a:r>
            <a:endParaRPr lang="el-GR" sz="3600" b="1" dirty="0">
              <a:ln w="0"/>
              <a:solidFill>
                <a:schemeClr val="accent1">
                  <a:lumMod val="75000"/>
                </a:schemeClr>
              </a:solidFill>
            </a:endParaRPr>
          </a:p>
        </p:txBody>
      </p:sp>
      <p:sp>
        <p:nvSpPr>
          <p:cNvPr id="14" name="Rectangle 11"/>
          <p:cNvSpPr/>
          <p:nvPr/>
        </p:nvSpPr>
        <p:spPr>
          <a:xfrm>
            <a:off x="1621493" y="2314722"/>
            <a:ext cx="1311449" cy="400110"/>
          </a:xfrm>
          <a:prstGeom prst="rect">
            <a:avLst/>
          </a:prstGeom>
        </p:spPr>
        <p:txBody>
          <a:bodyPr wrap="none">
            <a:spAutoFit/>
          </a:bodyPr>
          <a:lstStyle/>
          <a:p>
            <a:pPr lvl="0"/>
            <a:r>
              <a:rPr lang="el-GR" sz="2000" dirty="0">
                <a:ln w="0"/>
                <a:solidFill>
                  <a:srgbClr val="FF0000"/>
                </a:solidFill>
                <a:effectLst>
                  <a:outerShdw blurRad="38100" dist="19050" dir="2700000" algn="tl" rotWithShape="0">
                    <a:prstClr val="black">
                      <a:alpha val="40000"/>
                    </a:prstClr>
                  </a:outerShdw>
                </a:effectLst>
                <a:latin typeface="Corbel Light" panose="020B0303020204020204" pitchFamily="34" charset="0"/>
              </a:rPr>
              <a:t>Γ</a:t>
            </a:r>
            <a:r>
              <a:rPr lang="el-GR" sz="2000" dirty="0" smtClean="0">
                <a:ln w="0"/>
                <a:solidFill>
                  <a:srgbClr val="FF0000"/>
                </a:solidFill>
                <a:effectLst>
                  <a:outerShdw blurRad="38100" dist="19050" dir="2700000" algn="tl" rotWithShape="0">
                    <a:prstClr val="black">
                      <a:alpha val="40000"/>
                    </a:prstClr>
                  </a:outerShdw>
                </a:effectLst>
                <a:latin typeface="Corbel Light" panose="020B0303020204020204" pitchFamily="34" charset="0"/>
              </a:rPr>
              <a:t>΄ </a:t>
            </a:r>
            <a:r>
              <a:rPr lang="el-GR" sz="2000" dirty="0">
                <a:ln w="0"/>
                <a:solidFill>
                  <a:srgbClr val="FF0000"/>
                </a:solidFill>
                <a:effectLst>
                  <a:outerShdw blurRad="38100" dist="19050" dir="2700000" algn="tl" rotWithShape="0">
                    <a:prstClr val="black">
                      <a:alpha val="40000"/>
                    </a:prstClr>
                  </a:outerShdw>
                </a:effectLst>
                <a:latin typeface="Corbel Light" panose="020B0303020204020204" pitchFamily="34" charset="0"/>
              </a:rPr>
              <a:t>εξάμηνο</a:t>
            </a:r>
          </a:p>
        </p:txBody>
      </p:sp>
      <p:pic>
        <p:nvPicPr>
          <p:cNvPr id="16" name="Picture 2"/>
          <p:cNvPicPr>
            <a:picLocks noChangeAspect="1"/>
          </p:cNvPicPr>
          <p:nvPr/>
        </p:nvPicPr>
        <p:blipFill>
          <a:blip r:embed="rId6"/>
          <a:stretch>
            <a:fillRect/>
          </a:stretch>
        </p:blipFill>
        <p:spPr>
          <a:xfrm>
            <a:off x="1621493" y="2790267"/>
            <a:ext cx="9144000" cy="1728000"/>
          </a:xfrm>
          <a:prstGeom prst="rect">
            <a:avLst/>
          </a:prstGeom>
        </p:spPr>
      </p:pic>
      <p:pic>
        <p:nvPicPr>
          <p:cNvPr id="17" name="Picture 4"/>
          <p:cNvPicPr>
            <a:picLocks noChangeAspect="1"/>
          </p:cNvPicPr>
          <p:nvPr/>
        </p:nvPicPr>
        <p:blipFill>
          <a:blip r:embed="rId7"/>
          <a:stretch>
            <a:fillRect/>
          </a:stretch>
        </p:blipFill>
        <p:spPr>
          <a:xfrm>
            <a:off x="1591036" y="4993812"/>
            <a:ext cx="9144000" cy="1224000"/>
          </a:xfrm>
          <a:prstGeom prst="rect">
            <a:avLst/>
          </a:prstGeom>
        </p:spPr>
      </p:pic>
      <p:sp>
        <p:nvSpPr>
          <p:cNvPr id="18" name="Rectangle 5"/>
          <p:cNvSpPr/>
          <p:nvPr/>
        </p:nvSpPr>
        <p:spPr>
          <a:xfrm>
            <a:off x="1621493" y="4593702"/>
            <a:ext cx="1341906" cy="400110"/>
          </a:xfrm>
          <a:prstGeom prst="rect">
            <a:avLst/>
          </a:prstGeom>
        </p:spPr>
        <p:txBody>
          <a:bodyPr wrap="none">
            <a:spAutoFit/>
          </a:bodyPr>
          <a:lstStyle/>
          <a:p>
            <a:pPr lvl="0"/>
            <a:r>
              <a:rPr lang="el-GR" sz="2000" dirty="0">
                <a:ln w="0"/>
                <a:solidFill>
                  <a:srgbClr val="FF0000"/>
                </a:solidFill>
                <a:effectLst>
                  <a:outerShdw blurRad="38100" dist="19050" dir="2700000" algn="tl" rotWithShape="0">
                    <a:prstClr val="black">
                      <a:alpha val="40000"/>
                    </a:prstClr>
                  </a:outerShdw>
                </a:effectLst>
                <a:latin typeface="Corbel Light" panose="020B0303020204020204" pitchFamily="34" charset="0"/>
              </a:rPr>
              <a:t>Δ΄ εξάμηνο</a:t>
            </a:r>
          </a:p>
        </p:txBody>
      </p:sp>
      <p:pic>
        <p:nvPicPr>
          <p:cNvPr id="22" name="Εικόνα 21"/>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51448" y="5565323"/>
            <a:ext cx="1552576" cy="742951"/>
          </a:xfrm>
          <a:prstGeom prst="rect">
            <a:avLst/>
          </a:prstGeom>
        </p:spPr>
      </p:pic>
    </p:spTree>
    <p:extLst>
      <p:ext uri="{BB962C8B-B14F-4D97-AF65-F5344CB8AC3E}">
        <p14:creationId xmlns:p14="http://schemas.microsoft.com/office/powerpoint/2010/main" val="157689524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p:cNvSpPr/>
          <p:nvPr/>
        </p:nvSpPr>
        <p:spPr>
          <a:xfrm>
            <a:off x="9303657" y="4601115"/>
            <a:ext cx="2279867" cy="2256885"/>
          </a:xfrm>
          <a:prstGeom prst="rect">
            <a:avLst/>
          </a:prstGeom>
          <a:solidFill>
            <a:srgbClr val="FFF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1535714" y="2449075"/>
            <a:ext cx="2137126" cy="3477875"/>
          </a:xfrm>
          <a:prstGeom prst="rect">
            <a:avLst/>
          </a:prstGeom>
        </p:spPr>
        <p:txBody>
          <a:bodyPr wrap="square">
            <a:spAutoFit/>
          </a:bodyPr>
          <a:lstStyle/>
          <a:p>
            <a:pPr fontAlgn="base"/>
            <a:r>
              <a:rPr lang="el-GR" sz="1100" b="1" dirty="0" smtClean="0">
                <a:solidFill>
                  <a:srgbClr val="303030"/>
                </a:solidFill>
                <a:latin typeface="roboto"/>
              </a:rPr>
              <a:t>Κωδικός Μαθήματος:</a:t>
            </a:r>
            <a:endParaRPr lang="el-GR" sz="1100" b="1" dirty="0">
              <a:solidFill>
                <a:srgbClr val="303030"/>
              </a:solidFill>
              <a:latin typeface="roboto"/>
            </a:endParaRPr>
          </a:p>
          <a:p>
            <a:pPr fontAlgn="base"/>
            <a:r>
              <a:rPr lang="el-GR" sz="1100" dirty="0" smtClean="0">
                <a:solidFill>
                  <a:srgbClr val="000000"/>
                </a:solidFill>
                <a:latin typeface="roboto"/>
              </a:rPr>
              <a:t>ΙΑ5</a:t>
            </a:r>
          </a:p>
          <a:p>
            <a:pPr fontAlgn="base"/>
            <a:endParaRPr lang="el-GR" sz="1100" dirty="0">
              <a:solidFill>
                <a:srgbClr val="000000"/>
              </a:solidFill>
              <a:latin typeface="roboto"/>
            </a:endParaRPr>
          </a:p>
          <a:p>
            <a:pPr fontAlgn="base"/>
            <a:r>
              <a:rPr lang="el-GR" sz="1100" b="1" dirty="0" err="1">
                <a:solidFill>
                  <a:srgbClr val="303030"/>
                </a:solidFill>
                <a:latin typeface="roboto"/>
              </a:rPr>
              <a:t>Semester</a:t>
            </a:r>
            <a:r>
              <a:rPr lang="el-GR" sz="1100" b="1" dirty="0">
                <a:solidFill>
                  <a:srgbClr val="303030"/>
                </a:solidFill>
                <a:latin typeface="roboto"/>
              </a:rPr>
              <a:t>:</a:t>
            </a:r>
          </a:p>
          <a:p>
            <a:pPr fontAlgn="base"/>
            <a:r>
              <a:rPr lang="el-GR" sz="1100" dirty="0">
                <a:solidFill>
                  <a:srgbClr val="000000"/>
                </a:solidFill>
                <a:latin typeface="roboto"/>
              </a:rPr>
              <a:t>Β' </a:t>
            </a:r>
            <a:r>
              <a:rPr lang="el-GR" sz="1100" dirty="0" smtClean="0">
                <a:solidFill>
                  <a:srgbClr val="000000"/>
                </a:solidFill>
                <a:latin typeface="roboto"/>
              </a:rPr>
              <a:t>Εξάμηνο</a:t>
            </a:r>
          </a:p>
          <a:p>
            <a:pPr fontAlgn="base"/>
            <a:endParaRPr lang="el-GR" sz="1100" dirty="0">
              <a:solidFill>
                <a:srgbClr val="000000"/>
              </a:solidFill>
              <a:latin typeface="roboto"/>
            </a:endParaRPr>
          </a:p>
          <a:p>
            <a:pPr fontAlgn="base"/>
            <a:r>
              <a:rPr lang="el-GR" sz="1100" b="1" dirty="0">
                <a:solidFill>
                  <a:srgbClr val="303030"/>
                </a:solidFill>
                <a:latin typeface="roboto"/>
              </a:rPr>
              <a:t>Κατηγορία:</a:t>
            </a:r>
          </a:p>
          <a:p>
            <a:pPr fontAlgn="base"/>
            <a:r>
              <a:rPr lang="el-GR" sz="1100" dirty="0">
                <a:solidFill>
                  <a:srgbClr val="000000"/>
                </a:solidFill>
                <a:latin typeface="roboto"/>
              </a:rPr>
              <a:t>Υποχρεωτικά ( ΜΕΥ </a:t>
            </a:r>
            <a:r>
              <a:rPr lang="el-GR" sz="1100" dirty="0" smtClean="0">
                <a:solidFill>
                  <a:srgbClr val="000000"/>
                </a:solidFill>
                <a:latin typeface="roboto"/>
              </a:rPr>
              <a:t>)</a:t>
            </a:r>
          </a:p>
          <a:p>
            <a:pPr fontAlgn="base"/>
            <a:endParaRPr lang="el-GR" sz="1100" dirty="0">
              <a:solidFill>
                <a:srgbClr val="000000"/>
              </a:solidFill>
              <a:latin typeface="roboto"/>
            </a:endParaRPr>
          </a:p>
          <a:p>
            <a:pPr fontAlgn="base"/>
            <a:r>
              <a:rPr lang="el-GR" sz="1100" b="1" dirty="0">
                <a:solidFill>
                  <a:srgbClr val="303030"/>
                </a:solidFill>
                <a:latin typeface="roboto"/>
              </a:rPr>
              <a:t>Ώρες:</a:t>
            </a:r>
          </a:p>
          <a:p>
            <a:pPr fontAlgn="base"/>
            <a:r>
              <a:rPr lang="el-GR" sz="1100" dirty="0" smtClean="0">
                <a:solidFill>
                  <a:srgbClr val="000000"/>
                </a:solidFill>
                <a:latin typeface="roboto"/>
              </a:rPr>
              <a:t>4</a:t>
            </a:r>
          </a:p>
          <a:p>
            <a:pPr fontAlgn="base"/>
            <a:endParaRPr lang="el-GR" sz="1100" dirty="0">
              <a:solidFill>
                <a:srgbClr val="000000"/>
              </a:solidFill>
              <a:latin typeface="roboto"/>
            </a:endParaRPr>
          </a:p>
          <a:p>
            <a:pPr fontAlgn="base"/>
            <a:r>
              <a:rPr lang="el-GR" sz="1100" b="1" dirty="0">
                <a:solidFill>
                  <a:srgbClr val="303030"/>
                </a:solidFill>
                <a:latin typeface="roboto"/>
              </a:rPr>
              <a:t>Μονάδες ECTS:</a:t>
            </a:r>
          </a:p>
          <a:p>
            <a:pPr fontAlgn="base"/>
            <a:r>
              <a:rPr lang="el-GR" sz="1100" dirty="0">
                <a:solidFill>
                  <a:srgbClr val="000000"/>
                </a:solidFill>
                <a:latin typeface="roboto"/>
              </a:rPr>
              <a:t>8</a:t>
            </a:r>
            <a:endParaRPr lang="el-GR" sz="1100" dirty="0" smtClean="0">
              <a:solidFill>
                <a:srgbClr val="000000"/>
              </a:solidFill>
              <a:latin typeface="roboto"/>
            </a:endParaRPr>
          </a:p>
          <a:p>
            <a:pPr fontAlgn="base"/>
            <a:endParaRPr lang="el-GR" sz="1100" dirty="0" smtClean="0">
              <a:solidFill>
                <a:srgbClr val="000000"/>
              </a:solidFill>
              <a:latin typeface="roboto"/>
            </a:endParaRPr>
          </a:p>
          <a:p>
            <a:pPr fontAlgn="base"/>
            <a:r>
              <a:rPr lang="el-GR" sz="1100" b="1" dirty="0">
                <a:solidFill>
                  <a:srgbClr val="303030"/>
                </a:solidFill>
                <a:latin typeface="roboto"/>
              </a:rPr>
              <a:t>Καθηγητές Μαθήματος</a:t>
            </a:r>
          </a:p>
          <a:p>
            <a:pPr fontAlgn="base"/>
            <a:r>
              <a:rPr lang="el-GR" sz="1100" dirty="0" err="1">
                <a:solidFill>
                  <a:srgbClr val="000000"/>
                </a:solidFill>
                <a:latin typeface="roboto"/>
              </a:rPr>
              <a:t>Κριεμπάρδης</a:t>
            </a:r>
            <a:r>
              <a:rPr lang="el-GR" sz="1100" dirty="0">
                <a:solidFill>
                  <a:srgbClr val="000000"/>
                </a:solidFill>
                <a:latin typeface="roboto"/>
              </a:rPr>
              <a:t> Αναστάσιος</a:t>
            </a:r>
          </a:p>
          <a:p>
            <a:pPr fontAlgn="base"/>
            <a:endParaRPr lang="el-GR" sz="1100" dirty="0" smtClean="0">
              <a:solidFill>
                <a:srgbClr val="000000"/>
              </a:solidFill>
              <a:latin typeface="roboto"/>
            </a:endParaRPr>
          </a:p>
          <a:p>
            <a:pPr fontAlgn="base"/>
            <a:endParaRPr lang="el-GR" sz="1100" dirty="0">
              <a:solidFill>
                <a:srgbClr val="000000"/>
              </a:solidFill>
              <a:latin typeface="roboto"/>
            </a:endParaRPr>
          </a:p>
          <a:p>
            <a:pPr algn="just" fontAlgn="base"/>
            <a:r>
              <a:rPr lang="el-GR" sz="1100" dirty="0">
                <a:solidFill>
                  <a:srgbClr val="000000"/>
                </a:solidFill>
                <a:latin typeface="roboto"/>
              </a:rPr>
              <a:t> </a:t>
            </a:r>
          </a:p>
        </p:txBody>
      </p:sp>
      <p:sp>
        <p:nvSpPr>
          <p:cNvPr id="5" name="Ορθογώνιο 4"/>
          <p:cNvSpPr/>
          <p:nvPr/>
        </p:nvSpPr>
        <p:spPr>
          <a:xfrm>
            <a:off x="9448799" y="4791535"/>
            <a:ext cx="1915887" cy="923330"/>
          </a:xfrm>
          <a:prstGeom prst="rect">
            <a:avLst/>
          </a:prstGeom>
        </p:spPr>
        <p:txBody>
          <a:bodyPr wrap="square">
            <a:spAutoFit/>
          </a:bodyPr>
          <a:lstStyle/>
          <a:p>
            <a:r>
              <a:rPr lang="el-GR" sz="1600" b="1" dirty="0">
                <a:solidFill>
                  <a:srgbClr val="000000"/>
                </a:solidFill>
                <a:latin typeface="Calibri" panose="020F0502020204030204" pitchFamily="34" charset="0"/>
              </a:rPr>
              <a:t>Κάθε Τετάρτη 18:00-20:00 </a:t>
            </a:r>
            <a:endParaRPr lang="el-GR" sz="1600" b="1" dirty="0" smtClean="0">
              <a:solidFill>
                <a:srgbClr val="000000"/>
              </a:solidFill>
              <a:latin typeface="Calibri" panose="020F0502020204030204" pitchFamily="34" charset="0"/>
            </a:endParaRPr>
          </a:p>
          <a:p>
            <a:r>
              <a:rPr lang="el-GR" sz="1100" dirty="0" smtClean="0">
                <a:solidFill>
                  <a:srgbClr val="000000"/>
                </a:solidFill>
                <a:latin typeface="Calibri" panose="020F0502020204030204" pitchFamily="34" charset="0"/>
              </a:rPr>
              <a:t>(</a:t>
            </a:r>
            <a:r>
              <a:rPr lang="el-GR" sz="1100" dirty="0">
                <a:solidFill>
                  <a:srgbClr val="000000"/>
                </a:solidFill>
                <a:latin typeface="Calibri" panose="020F0502020204030204" pitchFamily="34" charset="0"/>
              </a:rPr>
              <a:t>έναρξη 06-10-2021 λήξη </a:t>
            </a:r>
            <a:r>
              <a:rPr lang="el-GR" sz="1100" dirty="0" smtClean="0">
                <a:solidFill>
                  <a:srgbClr val="000000"/>
                </a:solidFill>
                <a:latin typeface="Calibri" panose="020F0502020204030204" pitchFamily="34" charset="0"/>
              </a:rPr>
              <a:t>16-11-2021)</a:t>
            </a:r>
            <a:endParaRPr lang="el-GR" sz="1100" dirty="0">
              <a:solidFill>
                <a:srgbClr val="000000"/>
              </a:solidFill>
              <a:latin typeface="Calibri" panose="020F0502020204030204" pitchFamily="34" charset="0"/>
            </a:endParaRPr>
          </a:p>
        </p:txBody>
      </p:sp>
      <p:sp>
        <p:nvSpPr>
          <p:cNvPr id="3" name="Ορθογώνιο 2"/>
          <p:cNvSpPr/>
          <p:nvPr/>
        </p:nvSpPr>
        <p:spPr>
          <a:xfrm>
            <a:off x="1087290" y="1247887"/>
            <a:ext cx="7402476" cy="1384995"/>
          </a:xfrm>
          <a:prstGeom prst="rect">
            <a:avLst/>
          </a:prstGeom>
        </p:spPr>
        <p:txBody>
          <a:bodyPr wrap="none">
            <a:spAutoFit/>
          </a:bodyPr>
          <a:lstStyle/>
          <a:p>
            <a:r>
              <a:rPr lang="el-GR" sz="2800" b="1" dirty="0" err="1"/>
              <a:t>Παθοφυσιολογία</a:t>
            </a:r>
            <a:r>
              <a:rPr lang="el-GR" sz="2800" b="1" dirty="0"/>
              <a:t> του Ερυθρού Αιμοσφαιρίου – </a:t>
            </a:r>
            <a:endParaRPr lang="el-GR" sz="2800" b="1" dirty="0" smtClean="0"/>
          </a:p>
          <a:p>
            <a:r>
              <a:rPr lang="el-GR" sz="2800" b="1" dirty="0" err="1" smtClean="0"/>
              <a:t>Μεταγγισιοθεραπεία</a:t>
            </a:r>
            <a:r>
              <a:rPr lang="el-GR" sz="2800" b="1" dirty="0" smtClean="0"/>
              <a:t> </a:t>
            </a:r>
            <a:r>
              <a:rPr lang="el-GR" sz="2800" b="1" dirty="0"/>
              <a:t>και </a:t>
            </a:r>
            <a:r>
              <a:rPr lang="el-GR" sz="2800" b="1" dirty="0" err="1"/>
              <a:t>Πρωτεομική</a:t>
            </a:r>
            <a:r>
              <a:rPr lang="el-GR" sz="2800" b="1" dirty="0"/>
              <a:t/>
            </a:r>
            <a:br>
              <a:rPr lang="el-GR" sz="2800" b="1" dirty="0"/>
            </a:br>
            <a:endParaRPr lang="el-GR" sz="2800" b="1" dirty="0"/>
          </a:p>
        </p:txBody>
      </p:sp>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pic>
        <p:nvPicPr>
          <p:cNvPr id="13" name="Εικόνα 12"/>
          <p:cNvPicPr>
            <a:picLocks noChangeAspect="1"/>
          </p:cNvPicPr>
          <p:nvPr/>
        </p:nvPicPr>
        <p:blipFill rotWithShape="1">
          <a:blip r:embed="rId5" cstate="print">
            <a:extLst>
              <a:ext uri="{28A0092B-C50C-407E-A947-70E740481C1C}">
                <a14:useLocalDpi xmlns:a14="http://schemas.microsoft.com/office/drawing/2010/main" val="0"/>
              </a:ext>
            </a:extLst>
          </a:blip>
          <a:srcRect l="20161" t="33069" r="30785" b="48814"/>
          <a:stretch/>
        </p:blipFill>
        <p:spPr>
          <a:xfrm>
            <a:off x="502547" y="4896426"/>
            <a:ext cx="1841667" cy="1242511"/>
          </a:xfrm>
          <a:prstGeom prst="rect">
            <a:avLst/>
          </a:prstGeom>
        </p:spPr>
      </p:pic>
      <p:pic>
        <p:nvPicPr>
          <p:cNvPr id="15" name="Εικόνα 14"/>
          <p:cNvPicPr>
            <a:picLocks noChangeAspect="1"/>
          </p:cNvPicPr>
          <p:nvPr/>
        </p:nvPicPr>
        <p:blipFill rotWithShape="1">
          <a:blip r:embed="rId5" cstate="print">
            <a:extLst>
              <a:ext uri="{28A0092B-C50C-407E-A947-70E740481C1C}">
                <a14:useLocalDpi xmlns:a14="http://schemas.microsoft.com/office/drawing/2010/main" val="0"/>
              </a:ext>
            </a:extLst>
          </a:blip>
          <a:srcRect l="20161" t="1657" r="66825" b="71121"/>
          <a:stretch/>
        </p:blipFill>
        <p:spPr>
          <a:xfrm>
            <a:off x="756315" y="1216738"/>
            <a:ext cx="939502" cy="3590117"/>
          </a:xfrm>
          <a:prstGeom prst="rect">
            <a:avLst/>
          </a:prstGeom>
        </p:spPr>
      </p:pic>
      <p:pic>
        <p:nvPicPr>
          <p:cNvPr id="16" name="Εικόνα 15"/>
          <p:cNvPicPr>
            <a:picLocks noChangeAspect="1"/>
          </p:cNvPicPr>
          <p:nvPr/>
        </p:nvPicPr>
        <p:blipFill rotWithShape="1">
          <a:blip r:embed="rId5" cstate="print">
            <a:extLst>
              <a:ext uri="{28A0092B-C50C-407E-A947-70E740481C1C}">
                <a14:useLocalDpi xmlns:a14="http://schemas.microsoft.com/office/drawing/2010/main" val="0"/>
              </a:ext>
            </a:extLst>
          </a:blip>
          <a:srcRect l="18808" t="52698" r="32138" b="29185"/>
          <a:stretch/>
        </p:blipFill>
        <p:spPr>
          <a:xfrm>
            <a:off x="235547" y="5481867"/>
            <a:ext cx="1841667" cy="1242511"/>
          </a:xfrm>
          <a:prstGeom prst="rect">
            <a:avLst/>
          </a:prstGeom>
        </p:spPr>
      </p:pic>
      <p:sp>
        <p:nvSpPr>
          <p:cNvPr id="19" name="Ορθογώνιο 18"/>
          <p:cNvSpPr/>
          <p:nvPr/>
        </p:nvSpPr>
        <p:spPr>
          <a:xfrm>
            <a:off x="9458793" y="5875516"/>
            <a:ext cx="1812980" cy="553998"/>
          </a:xfrm>
          <a:prstGeom prst="rect">
            <a:avLst/>
          </a:prstGeom>
        </p:spPr>
        <p:txBody>
          <a:bodyPr wrap="square">
            <a:spAutoFit/>
          </a:bodyPr>
          <a:lstStyle/>
          <a:p>
            <a:pPr fontAlgn="base"/>
            <a:r>
              <a:rPr lang="el-GR" sz="1000" b="1" dirty="0">
                <a:solidFill>
                  <a:srgbClr val="303030"/>
                </a:solidFill>
                <a:latin typeface="roboto"/>
              </a:rPr>
              <a:t>Σύνδεσμος στο </a:t>
            </a:r>
            <a:r>
              <a:rPr lang="el-GR" sz="1000" b="1" dirty="0" err="1">
                <a:solidFill>
                  <a:srgbClr val="303030"/>
                </a:solidFill>
                <a:latin typeface="roboto"/>
              </a:rPr>
              <a:t>eClass</a:t>
            </a:r>
            <a:r>
              <a:rPr lang="el-GR" sz="1000" b="1" dirty="0">
                <a:solidFill>
                  <a:srgbClr val="303030"/>
                </a:solidFill>
                <a:latin typeface="roboto"/>
              </a:rPr>
              <a:t>:</a:t>
            </a:r>
          </a:p>
          <a:p>
            <a:pPr fontAlgn="base"/>
            <a:r>
              <a:rPr lang="en-US" sz="1000" dirty="0">
                <a:solidFill>
                  <a:srgbClr val="000000"/>
                </a:solidFill>
                <a:latin typeface="roboto"/>
                <a:hlinkClick r:id="rId6"/>
              </a:rPr>
              <a:t>https://eclass.uniwa.gr/courses/DML104</a:t>
            </a:r>
            <a:r>
              <a:rPr lang="en-US" sz="1000" dirty="0" smtClean="0">
                <a:solidFill>
                  <a:srgbClr val="000000"/>
                </a:solidFill>
                <a:latin typeface="roboto"/>
                <a:hlinkClick r:id="rId6"/>
              </a:rPr>
              <a:t>/</a:t>
            </a:r>
            <a:r>
              <a:rPr lang="el-GR" sz="1000" dirty="0" smtClean="0">
                <a:solidFill>
                  <a:srgbClr val="000000"/>
                </a:solidFill>
                <a:latin typeface="roboto"/>
              </a:rPr>
              <a:t> </a:t>
            </a:r>
            <a:endParaRPr lang="en-US" sz="1000" dirty="0">
              <a:solidFill>
                <a:srgbClr val="000000"/>
              </a:solidFill>
              <a:latin typeface="roboto"/>
            </a:endParaRPr>
          </a:p>
        </p:txBody>
      </p:sp>
      <p:grpSp>
        <p:nvGrpSpPr>
          <p:cNvPr id="22" name="Ομάδα 21"/>
          <p:cNvGrpSpPr/>
          <p:nvPr/>
        </p:nvGrpSpPr>
        <p:grpSpPr>
          <a:xfrm>
            <a:off x="3489166" y="2753538"/>
            <a:ext cx="4669539" cy="1878133"/>
            <a:chOff x="3322190" y="3307787"/>
            <a:chExt cx="4669539" cy="1878133"/>
          </a:xfrm>
        </p:grpSpPr>
        <p:pic>
          <p:nvPicPr>
            <p:cNvPr id="14" name="Εικόνα 13"/>
            <p:cNvPicPr>
              <a:picLocks noChangeAspect="1"/>
            </p:cNvPicPr>
            <p:nvPr/>
          </p:nvPicPr>
          <p:blipFill rotWithShape="1">
            <a:blip r:embed="rId5" cstate="print">
              <a:extLst>
                <a:ext uri="{28A0092B-C50C-407E-A947-70E740481C1C}">
                  <a14:useLocalDpi xmlns:a14="http://schemas.microsoft.com/office/drawing/2010/main" val="0"/>
                </a:ext>
              </a:extLst>
            </a:blip>
            <a:srcRect l="49638" t="573" r="31076" b="90216"/>
            <a:stretch/>
          </p:blipFill>
          <p:spPr>
            <a:xfrm>
              <a:off x="3322190" y="3307787"/>
              <a:ext cx="1042521" cy="909502"/>
            </a:xfrm>
            <a:prstGeom prst="rect">
              <a:avLst/>
            </a:prstGeom>
          </p:spPr>
        </p:pic>
        <p:grpSp>
          <p:nvGrpSpPr>
            <p:cNvPr id="21" name="Ομάδα 20"/>
            <p:cNvGrpSpPr/>
            <p:nvPr/>
          </p:nvGrpSpPr>
          <p:grpSpPr>
            <a:xfrm>
              <a:off x="3656142" y="3493149"/>
              <a:ext cx="4335587" cy="1692771"/>
              <a:chOff x="3656142" y="3493149"/>
              <a:chExt cx="4335587" cy="1692771"/>
            </a:xfrm>
          </p:grpSpPr>
          <p:sp>
            <p:nvSpPr>
              <p:cNvPr id="18" name="Ορθογώνιο 17"/>
              <p:cNvSpPr/>
              <p:nvPr/>
            </p:nvSpPr>
            <p:spPr>
              <a:xfrm>
                <a:off x="3656142" y="3862481"/>
                <a:ext cx="4335587" cy="1323439"/>
              </a:xfrm>
              <a:prstGeom prst="rect">
                <a:avLst/>
              </a:prstGeom>
            </p:spPr>
            <p:txBody>
              <a:bodyPr wrap="square">
                <a:spAutoFit/>
              </a:bodyPr>
              <a:lstStyle/>
              <a:p>
                <a:pPr algn="just" fontAlgn="base"/>
                <a:r>
                  <a:rPr lang="el-GR" sz="800" dirty="0">
                    <a:solidFill>
                      <a:srgbClr val="000000"/>
                    </a:solidFill>
                    <a:latin typeface="roboto"/>
                  </a:rPr>
                  <a:t>Στο τέλος του μαθήματος θα διαθέτουν τις απαραίτητες μαθησιακές δεξιότητες που τους επιτρέπουν να γνωρίζουν σε βάθος το ερυθρό αιμοσφαίριο τόσο σε επίπεδο δομής και λειτουργίας όσο και σε παθολογία. Κρίσιμη θεωρείται η εκμάθηση των αναιμιών και των σύγχρονων θεμάτων που αντιμετωπίζονται στην </a:t>
                </a:r>
                <a:r>
                  <a:rPr lang="el-GR" sz="800" dirty="0" err="1">
                    <a:solidFill>
                      <a:srgbClr val="000000"/>
                    </a:solidFill>
                    <a:latin typeface="roboto"/>
                  </a:rPr>
                  <a:t>μεταγγισιοθεραπεία</a:t>
                </a:r>
                <a:r>
                  <a:rPr lang="el-GR" sz="800" dirty="0">
                    <a:solidFill>
                      <a:srgbClr val="000000"/>
                    </a:solidFill>
                    <a:latin typeface="roboto"/>
                  </a:rPr>
                  <a:t>. Θα αποκτήσουν την ικανότητα να συνδυάζουν γνώσεις και να χειρίζονται πολύπλοκα θέματα που αφορούν τη μετάγγιση ερυθρών αιμοσφαιρίων. Ο στόχος του μαθήματος είναι να γνωρίζουν οι φοιτητές τη δομή και τις λειτουργίες του ερυθρού αιμοσφαιρίου, την εργαστηριακή διερεύνηση αναιμιών και τις σύγχρονες τεχνικές της </a:t>
                </a:r>
                <a:r>
                  <a:rPr lang="el-GR" sz="800" dirty="0" err="1">
                    <a:solidFill>
                      <a:srgbClr val="000000"/>
                    </a:solidFill>
                    <a:latin typeface="roboto"/>
                  </a:rPr>
                  <a:t>πρωτεομικής</a:t>
                </a:r>
                <a:r>
                  <a:rPr lang="el-GR" sz="800" dirty="0">
                    <a:solidFill>
                      <a:srgbClr val="000000"/>
                    </a:solidFill>
                    <a:latin typeface="roboto"/>
                  </a:rPr>
                  <a:t> και </a:t>
                </a:r>
                <a:r>
                  <a:rPr lang="el-GR" sz="800" dirty="0" err="1">
                    <a:solidFill>
                      <a:srgbClr val="000000"/>
                    </a:solidFill>
                    <a:latin typeface="roboto"/>
                  </a:rPr>
                  <a:t>μεταβολομικής</a:t>
                </a:r>
                <a:r>
                  <a:rPr lang="el-GR" sz="800" dirty="0">
                    <a:solidFill>
                      <a:srgbClr val="000000"/>
                    </a:solidFill>
                    <a:latin typeface="roboto"/>
                  </a:rPr>
                  <a:t>. Επίσης, οι φοιτητές μετά την επιτυχή παρακολούθηση του μαθήματος θα γνωρίζουν σύγχρονα θέματα της ιατρικής των μεταγγίσεων και της αιμοδοσίας.</a:t>
                </a:r>
              </a:p>
            </p:txBody>
          </p:sp>
          <p:sp>
            <p:nvSpPr>
              <p:cNvPr id="20" name="Ορθογώνιο 19"/>
              <p:cNvSpPr/>
              <p:nvPr/>
            </p:nvSpPr>
            <p:spPr>
              <a:xfrm>
                <a:off x="3656142" y="3493149"/>
                <a:ext cx="2896947" cy="369332"/>
              </a:xfrm>
              <a:prstGeom prst="rect">
                <a:avLst/>
              </a:prstGeom>
            </p:spPr>
            <p:txBody>
              <a:bodyPr wrap="none">
                <a:spAutoFit/>
              </a:bodyPr>
              <a:lstStyle/>
              <a:p>
                <a:r>
                  <a:rPr lang="el-GR" dirty="0">
                    <a:solidFill>
                      <a:srgbClr val="000000"/>
                    </a:solidFill>
                    <a:latin typeface="roboto"/>
                  </a:rPr>
                  <a:t>Ο σκοπός του μαθήματος </a:t>
                </a:r>
                <a:endParaRPr lang="el-GR" dirty="0"/>
              </a:p>
            </p:txBody>
          </p:sp>
        </p:grpSp>
      </p:grpSp>
      <p:pic>
        <p:nvPicPr>
          <p:cNvPr id="2" name="Εικόνα 1"/>
          <p:cNvPicPr>
            <a:picLocks noChangeAspect="1"/>
          </p:cNvPicPr>
          <p:nvPr/>
        </p:nvPicPr>
        <p:blipFill>
          <a:blip r:embed="rId7"/>
          <a:stretch>
            <a:fillRect/>
          </a:stretch>
        </p:blipFill>
        <p:spPr>
          <a:xfrm>
            <a:off x="9770371" y="1361237"/>
            <a:ext cx="2255716" cy="2341067"/>
          </a:xfrm>
          <a:prstGeom prst="rect">
            <a:avLst/>
          </a:prstGeom>
        </p:spPr>
      </p:pic>
    </p:spTree>
    <p:extLst>
      <p:ext uri="{BB962C8B-B14F-4D97-AF65-F5344CB8AC3E}">
        <p14:creationId xmlns:p14="http://schemas.microsoft.com/office/powerpoint/2010/main" val="1074039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p:cNvSpPr/>
          <p:nvPr/>
        </p:nvSpPr>
        <p:spPr>
          <a:xfrm>
            <a:off x="9303657" y="4601115"/>
            <a:ext cx="2279867" cy="2256885"/>
          </a:xfrm>
          <a:prstGeom prst="rect">
            <a:avLst/>
          </a:prstGeom>
          <a:solidFill>
            <a:srgbClr val="FFF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1535714" y="2449075"/>
            <a:ext cx="2137126" cy="3477875"/>
          </a:xfrm>
          <a:prstGeom prst="rect">
            <a:avLst/>
          </a:prstGeom>
        </p:spPr>
        <p:txBody>
          <a:bodyPr wrap="square">
            <a:spAutoFit/>
          </a:bodyPr>
          <a:lstStyle/>
          <a:p>
            <a:pPr fontAlgn="base"/>
            <a:r>
              <a:rPr lang="el-GR" sz="1100" b="1" dirty="0" smtClean="0">
                <a:solidFill>
                  <a:srgbClr val="303030"/>
                </a:solidFill>
                <a:latin typeface="roboto"/>
              </a:rPr>
              <a:t>Κωδικός Μαθήματος:</a:t>
            </a:r>
            <a:endParaRPr lang="el-GR" sz="1100" b="1" dirty="0">
              <a:solidFill>
                <a:srgbClr val="303030"/>
              </a:solidFill>
              <a:latin typeface="roboto"/>
            </a:endParaRPr>
          </a:p>
          <a:p>
            <a:pPr fontAlgn="base"/>
            <a:r>
              <a:rPr lang="el-GR" sz="1100" dirty="0" smtClean="0">
                <a:solidFill>
                  <a:srgbClr val="000000"/>
                </a:solidFill>
                <a:latin typeface="roboto"/>
              </a:rPr>
              <a:t>ΙΑ6</a:t>
            </a:r>
          </a:p>
          <a:p>
            <a:pPr fontAlgn="base"/>
            <a:endParaRPr lang="el-GR" sz="1100" dirty="0">
              <a:solidFill>
                <a:srgbClr val="000000"/>
              </a:solidFill>
              <a:latin typeface="roboto"/>
            </a:endParaRPr>
          </a:p>
          <a:p>
            <a:pPr fontAlgn="base"/>
            <a:r>
              <a:rPr lang="el-GR" sz="1100" b="1" dirty="0" err="1">
                <a:solidFill>
                  <a:srgbClr val="303030"/>
                </a:solidFill>
                <a:latin typeface="roboto"/>
              </a:rPr>
              <a:t>Semester</a:t>
            </a:r>
            <a:r>
              <a:rPr lang="el-GR" sz="1100" b="1" dirty="0">
                <a:solidFill>
                  <a:srgbClr val="303030"/>
                </a:solidFill>
                <a:latin typeface="roboto"/>
              </a:rPr>
              <a:t>:</a:t>
            </a:r>
          </a:p>
          <a:p>
            <a:pPr fontAlgn="base"/>
            <a:r>
              <a:rPr lang="el-GR" sz="1100" dirty="0">
                <a:solidFill>
                  <a:srgbClr val="000000"/>
                </a:solidFill>
                <a:latin typeface="roboto"/>
              </a:rPr>
              <a:t>Β' </a:t>
            </a:r>
            <a:r>
              <a:rPr lang="el-GR" sz="1100" dirty="0" smtClean="0">
                <a:solidFill>
                  <a:srgbClr val="000000"/>
                </a:solidFill>
                <a:latin typeface="roboto"/>
              </a:rPr>
              <a:t>Εξάμηνο</a:t>
            </a:r>
          </a:p>
          <a:p>
            <a:pPr fontAlgn="base"/>
            <a:endParaRPr lang="el-GR" sz="1100" dirty="0">
              <a:solidFill>
                <a:srgbClr val="000000"/>
              </a:solidFill>
              <a:latin typeface="roboto"/>
            </a:endParaRPr>
          </a:p>
          <a:p>
            <a:pPr fontAlgn="base"/>
            <a:r>
              <a:rPr lang="el-GR" sz="1100" b="1" dirty="0">
                <a:solidFill>
                  <a:srgbClr val="303030"/>
                </a:solidFill>
                <a:latin typeface="roboto"/>
              </a:rPr>
              <a:t>Κατηγορία:</a:t>
            </a:r>
          </a:p>
          <a:p>
            <a:pPr fontAlgn="base"/>
            <a:r>
              <a:rPr lang="el-GR" sz="1100" dirty="0">
                <a:solidFill>
                  <a:srgbClr val="000000"/>
                </a:solidFill>
                <a:latin typeface="roboto"/>
              </a:rPr>
              <a:t>Υποχρεωτικά ( ΜΕΥ </a:t>
            </a:r>
            <a:r>
              <a:rPr lang="el-GR" sz="1100" dirty="0" smtClean="0">
                <a:solidFill>
                  <a:srgbClr val="000000"/>
                </a:solidFill>
                <a:latin typeface="roboto"/>
              </a:rPr>
              <a:t>)</a:t>
            </a:r>
          </a:p>
          <a:p>
            <a:pPr fontAlgn="base"/>
            <a:endParaRPr lang="el-GR" sz="1100" dirty="0">
              <a:solidFill>
                <a:srgbClr val="000000"/>
              </a:solidFill>
              <a:latin typeface="roboto"/>
            </a:endParaRPr>
          </a:p>
          <a:p>
            <a:pPr fontAlgn="base"/>
            <a:r>
              <a:rPr lang="el-GR" sz="1100" b="1" dirty="0">
                <a:solidFill>
                  <a:srgbClr val="303030"/>
                </a:solidFill>
                <a:latin typeface="roboto"/>
              </a:rPr>
              <a:t>Ώρες:</a:t>
            </a:r>
          </a:p>
          <a:p>
            <a:pPr fontAlgn="base"/>
            <a:r>
              <a:rPr lang="el-GR" sz="1100" dirty="0" smtClean="0">
                <a:solidFill>
                  <a:srgbClr val="000000"/>
                </a:solidFill>
                <a:latin typeface="roboto"/>
              </a:rPr>
              <a:t>4</a:t>
            </a:r>
          </a:p>
          <a:p>
            <a:pPr fontAlgn="base"/>
            <a:endParaRPr lang="el-GR" sz="1100" dirty="0">
              <a:solidFill>
                <a:srgbClr val="000000"/>
              </a:solidFill>
              <a:latin typeface="roboto"/>
            </a:endParaRPr>
          </a:p>
          <a:p>
            <a:pPr fontAlgn="base"/>
            <a:r>
              <a:rPr lang="el-GR" sz="1100" b="1" dirty="0">
                <a:solidFill>
                  <a:srgbClr val="303030"/>
                </a:solidFill>
                <a:latin typeface="roboto"/>
              </a:rPr>
              <a:t>Μονάδες ECTS:</a:t>
            </a:r>
          </a:p>
          <a:p>
            <a:pPr fontAlgn="base"/>
            <a:r>
              <a:rPr lang="el-GR" sz="1100" dirty="0" smtClean="0">
                <a:solidFill>
                  <a:srgbClr val="000000"/>
                </a:solidFill>
                <a:latin typeface="roboto"/>
              </a:rPr>
              <a:t>7</a:t>
            </a:r>
          </a:p>
          <a:p>
            <a:pPr fontAlgn="base"/>
            <a:endParaRPr lang="el-GR" sz="1100" dirty="0" smtClean="0">
              <a:solidFill>
                <a:srgbClr val="000000"/>
              </a:solidFill>
              <a:latin typeface="roboto"/>
            </a:endParaRPr>
          </a:p>
          <a:p>
            <a:pPr fontAlgn="base"/>
            <a:r>
              <a:rPr lang="el-GR" sz="1100" b="1" dirty="0">
                <a:solidFill>
                  <a:srgbClr val="303030"/>
                </a:solidFill>
                <a:latin typeface="roboto"/>
              </a:rPr>
              <a:t>Καθηγητές Μαθήματος</a:t>
            </a:r>
          </a:p>
          <a:p>
            <a:pPr fontAlgn="base"/>
            <a:r>
              <a:rPr lang="el-GR" sz="1100" dirty="0" err="1">
                <a:solidFill>
                  <a:srgbClr val="000000"/>
                </a:solidFill>
                <a:latin typeface="roboto"/>
                <a:hlinkClick r:id="rId2"/>
              </a:rPr>
              <a:t>Καρίκας</a:t>
            </a:r>
            <a:r>
              <a:rPr lang="el-GR" sz="1100" dirty="0">
                <a:solidFill>
                  <a:srgbClr val="000000"/>
                </a:solidFill>
                <a:latin typeface="roboto"/>
                <a:hlinkClick r:id="rId2"/>
              </a:rPr>
              <a:t> Γεώργιος-Αλβέρτος</a:t>
            </a:r>
            <a:endParaRPr lang="el-GR" sz="1100" dirty="0">
              <a:solidFill>
                <a:srgbClr val="000000"/>
              </a:solidFill>
              <a:latin typeface="roboto"/>
            </a:endParaRPr>
          </a:p>
          <a:p>
            <a:pPr fontAlgn="base"/>
            <a:endParaRPr lang="el-GR" sz="1100" dirty="0" smtClean="0">
              <a:solidFill>
                <a:srgbClr val="000000"/>
              </a:solidFill>
              <a:latin typeface="roboto"/>
            </a:endParaRPr>
          </a:p>
          <a:p>
            <a:pPr fontAlgn="base"/>
            <a:endParaRPr lang="el-GR" sz="1100" dirty="0">
              <a:solidFill>
                <a:srgbClr val="000000"/>
              </a:solidFill>
              <a:latin typeface="roboto"/>
            </a:endParaRPr>
          </a:p>
          <a:p>
            <a:pPr algn="just" fontAlgn="base"/>
            <a:r>
              <a:rPr lang="el-GR" sz="1100" dirty="0">
                <a:solidFill>
                  <a:srgbClr val="000000"/>
                </a:solidFill>
                <a:latin typeface="roboto"/>
              </a:rPr>
              <a:t> </a:t>
            </a:r>
          </a:p>
        </p:txBody>
      </p:sp>
      <p:sp>
        <p:nvSpPr>
          <p:cNvPr id="5" name="Ορθογώνιο 4"/>
          <p:cNvSpPr/>
          <p:nvPr/>
        </p:nvSpPr>
        <p:spPr>
          <a:xfrm>
            <a:off x="9448799" y="4791535"/>
            <a:ext cx="1915887" cy="954107"/>
          </a:xfrm>
          <a:prstGeom prst="rect">
            <a:avLst/>
          </a:prstGeom>
        </p:spPr>
        <p:txBody>
          <a:bodyPr wrap="square">
            <a:spAutoFit/>
          </a:bodyPr>
          <a:lstStyle/>
          <a:p>
            <a:r>
              <a:rPr lang="el-GR" sz="1600" b="1" dirty="0">
                <a:solidFill>
                  <a:srgbClr val="000000"/>
                </a:solidFill>
                <a:latin typeface="Calibri" panose="020F0502020204030204" pitchFamily="34" charset="0"/>
              </a:rPr>
              <a:t>Κάθε Δευτέρα 18:00-20:00 </a:t>
            </a:r>
            <a:endParaRPr lang="el-GR" sz="1600" b="1" dirty="0" smtClean="0">
              <a:solidFill>
                <a:srgbClr val="000000"/>
              </a:solidFill>
              <a:latin typeface="Calibri" panose="020F0502020204030204" pitchFamily="34" charset="0"/>
            </a:endParaRPr>
          </a:p>
          <a:p>
            <a:r>
              <a:rPr lang="el-GR" sz="1100" dirty="0" smtClean="0">
                <a:solidFill>
                  <a:srgbClr val="000000"/>
                </a:solidFill>
                <a:latin typeface="Calibri" panose="020F0502020204030204" pitchFamily="34" charset="0"/>
              </a:rPr>
              <a:t>(</a:t>
            </a:r>
            <a:r>
              <a:rPr lang="el-GR" sz="1100" dirty="0">
                <a:solidFill>
                  <a:srgbClr val="000000"/>
                </a:solidFill>
                <a:latin typeface="Calibri" panose="020F0502020204030204" pitchFamily="34" charset="0"/>
              </a:rPr>
              <a:t>έναρξη 04-10-2021 λήξη </a:t>
            </a:r>
            <a:r>
              <a:rPr lang="el-GR" sz="1100" dirty="0" smtClean="0">
                <a:solidFill>
                  <a:srgbClr val="000000"/>
                </a:solidFill>
                <a:latin typeface="Calibri" panose="020F0502020204030204" pitchFamily="34" charset="0"/>
              </a:rPr>
              <a:t>15-11-2021)</a:t>
            </a:r>
            <a:endParaRPr lang="el-GR" sz="1100" dirty="0"/>
          </a:p>
        </p:txBody>
      </p:sp>
      <p:sp>
        <p:nvSpPr>
          <p:cNvPr id="3" name="Ορθογώνιο 2"/>
          <p:cNvSpPr/>
          <p:nvPr/>
        </p:nvSpPr>
        <p:spPr>
          <a:xfrm>
            <a:off x="1087290" y="1689707"/>
            <a:ext cx="6988836" cy="523220"/>
          </a:xfrm>
          <a:prstGeom prst="rect">
            <a:avLst/>
          </a:prstGeom>
        </p:spPr>
        <p:txBody>
          <a:bodyPr wrap="none">
            <a:spAutoFit/>
          </a:bodyPr>
          <a:lstStyle/>
          <a:p>
            <a:r>
              <a:rPr lang="el-GR" sz="2800" b="1" dirty="0"/>
              <a:t>Μοριακή Φαρμακολογία – </a:t>
            </a:r>
            <a:r>
              <a:rPr lang="el-GR" sz="2800" b="1" dirty="0" err="1"/>
              <a:t>Φαρμακοκινητική</a:t>
            </a:r>
            <a:endParaRPr lang="el-GR" sz="2800" b="1" dirty="0"/>
          </a:p>
        </p:txBody>
      </p:sp>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pic>
        <p:nvPicPr>
          <p:cNvPr id="13" name="Εικόνα 12"/>
          <p:cNvPicPr>
            <a:picLocks noChangeAspect="1"/>
          </p:cNvPicPr>
          <p:nvPr/>
        </p:nvPicPr>
        <p:blipFill rotWithShape="1">
          <a:blip r:embed="rId6" cstate="print">
            <a:extLst>
              <a:ext uri="{28A0092B-C50C-407E-A947-70E740481C1C}">
                <a14:useLocalDpi xmlns:a14="http://schemas.microsoft.com/office/drawing/2010/main" val="0"/>
              </a:ext>
            </a:extLst>
          </a:blip>
          <a:srcRect l="20161" t="33069" r="30785" b="48814"/>
          <a:stretch/>
        </p:blipFill>
        <p:spPr>
          <a:xfrm>
            <a:off x="502547" y="4896426"/>
            <a:ext cx="1841667" cy="1242511"/>
          </a:xfrm>
          <a:prstGeom prst="rect">
            <a:avLst/>
          </a:prstGeom>
        </p:spPr>
      </p:pic>
      <p:pic>
        <p:nvPicPr>
          <p:cNvPr id="15" name="Εικόνα 14"/>
          <p:cNvPicPr>
            <a:picLocks noChangeAspect="1"/>
          </p:cNvPicPr>
          <p:nvPr/>
        </p:nvPicPr>
        <p:blipFill rotWithShape="1">
          <a:blip r:embed="rId6" cstate="print">
            <a:extLst>
              <a:ext uri="{28A0092B-C50C-407E-A947-70E740481C1C}">
                <a14:useLocalDpi xmlns:a14="http://schemas.microsoft.com/office/drawing/2010/main" val="0"/>
              </a:ext>
            </a:extLst>
          </a:blip>
          <a:srcRect l="20161" t="1657" r="66825" b="71121"/>
          <a:stretch/>
        </p:blipFill>
        <p:spPr>
          <a:xfrm>
            <a:off x="756315" y="1216738"/>
            <a:ext cx="939502" cy="3590117"/>
          </a:xfrm>
          <a:prstGeom prst="rect">
            <a:avLst/>
          </a:prstGeom>
        </p:spPr>
      </p:pic>
      <p:pic>
        <p:nvPicPr>
          <p:cNvPr id="16" name="Εικόνα 15"/>
          <p:cNvPicPr>
            <a:picLocks noChangeAspect="1"/>
          </p:cNvPicPr>
          <p:nvPr/>
        </p:nvPicPr>
        <p:blipFill rotWithShape="1">
          <a:blip r:embed="rId6" cstate="print">
            <a:extLst>
              <a:ext uri="{28A0092B-C50C-407E-A947-70E740481C1C}">
                <a14:useLocalDpi xmlns:a14="http://schemas.microsoft.com/office/drawing/2010/main" val="0"/>
              </a:ext>
            </a:extLst>
          </a:blip>
          <a:srcRect l="18808" t="52698" r="32138" b="29185"/>
          <a:stretch/>
        </p:blipFill>
        <p:spPr>
          <a:xfrm>
            <a:off x="235547" y="5481867"/>
            <a:ext cx="1841667" cy="1242511"/>
          </a:xfrm>
          <a:prstGeom prst="rect">
            <a:avLst/>
          </a:prstGeom>
        </p:spPr>
      </p:pic>
      <p:sp>
        <p:nvSpPr>
          <p:cNvPr id="19" name="Ορθογώνιο 18"/>
          <p:cNvSpPr/>
          <p:nvPr/>
        </p:nvSpPr>
        <p:spPr>
          <a:xfrm>
            <a:off x="9458793" y="5875516"/>
            <a:ext cx="1812980" cy="707886"/>
          </a:xfrm>
          <a:prstGeom prst="rect">
            <a:avLst/>
          </a:prstGeom>
        </p:spPr>
        <p:txBody>
          <a:bodyPr wrap="square">
            <a:spAutoFit/>
          </a:bodyPr>
          <a:lstStyle/>
          <a:p>
            <a:pPr fontAlgn="base"/>
            <a:r>
              <a:rPr lang="el-GR" sz="1000" b="1" dirty="0">
                <a:solidFill>
                  <a:srgbClr val="303030"/>
                </a:solidFill>
                <a:latin typeface="roboto"/>
              </a:rPr>
              <a:t>Σύνδεσμος στο </a:t>
            </a:r>
            <a:r>
              <a:rPr lang="el-GR" sz="1000" b="1" dirty="0" err="1">
                <a:solidFill>
                  <a:srgbClr val="303030"/>
                </a:solidFill>
                <a:latin typeface="roboto"/>
              </a:rPr>
              <a:t>eClass</a:t>
            </a:r>
            <a:r>
              <a:rPr lang="el-GR" sz="1000" b="1" dirty="0">
                <a:solidFill>
                  <a:srgbClr val="303030"/>
                </a:solidFill>
                <a:latin typeface="roboto"/>
              </a:rPr>
              <a:t>:</a:t>
            </a:r>
          </a:p>
          <a:p>
            <a:pPr fontAlgn="base"/>
            <a:r>
              <a:rPr lang="el-GR" sz="1000" dirty="0">
                <a:solidFill>
                  <a:srgbClr val="000000"/>
                </a:solidFill>
                <a:latin typeface="roboto"/>
                <a:hlinkClick r:id="rId7"/>
              </a:rPr>
              <a:t>https://eclass.uniwa.gr/courses/DML115</a:t>
            </a:r>
            <a:r>
              <a:rPr lang="el-GR" sz="1000" dirty="0" smtClean="0">
                <a:solidFill>
                  <a:srgbClr val="000000"/>
                </a:solidFill>
                <a:latin typeface="roboto"/>
                <a:hlinkClick r:id="rId7"/>
              </a:rPr>
              <a:t>/</a:t>
            </a:r>
            <a:endParaRPr lang="el-GR" sz="1000" dirty="0" smtClean="0">
              <a:solidFill>
                <a:srgbClr val="000000"/>
              </a:solidFill>
              <a:latin typeface="roboto"/>
            </a:endParaRPr>
          </a:p>
          <a:p>
            <a:pPr fontAlgn="base"/>
            <a:endParaRPr lang="el-GR" sz="1000" dirty="0">
              <a:solidFill>
                <a:srgbClr val="000000"/>
              </a:solidFill>
              <a:latin typeface="roboto"/>
            </a:endParaRPr>
          </a:p>
        </p:txBody>
      </p:sp>
      <p:grpSp>
        <p:nvGrpSpPr>
          <p:cNvPr id="22" name="Ομάδα 21"/>
          <p:cNvGrpSpPr/>
          <p:nvPr/>
        </p:nvGrpSpPr>
        <p:grpSpPr>
          <a:xfrm>
            <a:off x="3489166" y="2753538"/>
            <a:ext cx="4669539" cy="2370576"/>
            <a:chOff x="3322190" y="3307787"/>
            <a:chExt cx="4669539" cy="2370576"/>
          </a:xfrm>
        </p:grpSpPr>
        <p:pic>
          <p:nvPicPr>
            <p:cNvPr id="14" name="Εικόνα 13"/>
            <p:cNvPicPr>
              <a:picLocks noChangeAspect="1"/>
            </p:cNvPicPr>
            <p:nvPr/>
          </p:nvPicPr>
          <p:blipFill rotWithShape="1">
            <a:blip r:embed="rId6" cstate="print">
              <a:extLst>
                <a:ext uri="{28A0092B-C50C-407E-A947-70E740481C1C}">
                  <a14:useLocalDpi xmlns:a14="http://schemas.microsoft.com/office/drawing/2010/main" val="0"/>
                </a:ext>
              </a:extLst>
            </a:blip>
            <a:srcRect l="49638" t="573" r="31076" b="90216"/>
            <a:stretch/>
          </p:blipFill>
          <p:spPr>
            <a:xfrm>
              <a:off x="3322190" y="3307787"/>
              <a:ext cx="1042521" cy="909502"/>
            </a:xfrm>
            <a:prstGeom prst="rect">
              <a:avLst/>
            </a:prstGeom>
          </p:spPr>
        </p:pic>
        <p:grpSp>
          <p:nvGrpSpPr>
            <p:cNvPr id="21" name="Ομάδα 20"/>
            <p:cNvGrpSpPr/>
            <p:nvPr/>
          </p:nvGrpSpPr>
          <p:grpSpPr>
            <a:xfrm>
              <a:off x="3656142" y="3493149"/>
              <a:ext cx="4335587" cy="2185214"/>
              <a:chOff x="3656142" y="3493149"/>
              <a:chExt cx="4335587" cy="2185214"/>
            </a:xfrm>
          </p:grpSpPr>
          <p:sp>
            <p:nvSpPr>
              <p:cNvPr id="18" name="Ορθογώνιο 17"/>
              <p:cNvSpPr/>
              <p:nvPr/>
            </p:nvSpPr>
            <p:spPr>
              <a:xfrm>
                <a:off x="3656142" y="3862481"/>
                <a:ext cx="4335587" cy="1815882"/>
              </a:xfrm>
              <a:prstGeom prst="rect">
                <a:avLst/>
              </a:prstGeom>
            </p:spPr>
            <p:txBody>
              <a:bodyPr wrap="square">
                <a:spAutoFit/>
              </a:bodyPr>
              <a:lstStyle/>
              <a:p>
                <a:pPr algn="just" fontAlgn="base"/>
                <a:r>
                  <a:rPr lang="el-GR" sz="800" dirty="0" smtClean="0">
                    <a:solidFill>
                      <a:srgbClr val="000000"/>
                    </a:solidFill>
                    <a:latin typeface="roboto"/>
                  </a:rPr>
                  <a:t>είναι </a:t>
                </a:r>
                <a:r>
                  <a:rPr lang="el-GR" sz="800" dirty="0">
                    <a:solidFill>
                      <a:srgbClr val="000000"/>
                    </a:solidFill>
                    <a:latin typeface="roboto"/>
                  </a:rPr>
                  <a:t>να δώσει σύγχρονες προσεγγίσεις, για την ερμηνεία της επιθυμητής ή/ και ανεπιθύμητης δράσης των φαρμάκων. Με  την μελέτη των μηχανισμών δράσης σε μοριακό/κινητικό επίπεδο, είναι δυνατή η πληρέστερη κατανόηση για την ορθολογικότερη χρήση των φαρμάκων. Το υπόβαθρο  σύγχρονων μοριακών τεχνικών έρχεται να συμβάλλει στον ανωτέρω στόχο διαγνωστικών που χρησιμοποιούνται για τη διάγνωση των. Οι μεταπτυχιακοί φοιτητές εκπαιδεύονται σε εργαστηριακές μοριακές και κινητικές μεθοδολογίες, που σχετίζονται με φαρμακοδυναμικές, </a:t>
                </a:r>
                <a:r>
                  <a:rPr lang="el-GR" sz="800" dirty="0" err="1">
                    <a:solidFill>
                      <a:srgbClr val="000000"/>
                    </a:solidFill>
                    <a:latin typeface="roboto"/>
                  </a:rPr>
                  <a:t>φαρμακοκινητικές</a:t>
                </a:r>
                <a:r>
                  <a:rPr lang="el-GR" sz="800" dirty="0">
                    <a:solidFill>
                      <a:srgbClr val="000000"/>
                    </a:solidFill>
                    <a:latin typeface="roboto"/>
                  </a:rPr>
                  <a:t> και </a:t>
                </a:r>
                <a:r>
                  <a:rPr lang="el-GR" sz="800" dirty="0" err="1">
                    <a:solidFill>
                      <a:srgbClr val="000000"/>
                    </a:solidFill>
                    <a:latin typeface="roboto"/>
                  </a:rPr>
                  <a:t>φαρμακογενετικές</a:t>
                </a:r>
                <a:r>
                  <a:rPr lang="el-GR" sz="800" dirty="0">
                    <a:solidFill>
                      <a:srgbClr val="000000"/>
                    </a:solidFill>
                    <a:latin typeface="roboto"/>
                  </a:rPr>
                  <a:t> παραμέτρους, με σκοπό την αξιολόγηση προσωπικών γενετικών δεδομένων, για τον περιορισμό τον περιορισμό των ανεπιθύμητων ενεργειών από την φαρμακοθεραπεία.</a:t>
                </a:r>
              </a:p>
              <a:p>
                <a:pPr algn="just" fontAlgn="base"/>
                <a:r>
                  <a:rPr lang="el-GR" sz="800" dirty="0">
                    <a:solidFill>
                      <a:srgbClr val="000000"/>
                    </a:solidFill>
                    <a:latin typeface="roboto"/>
                  </a:rPr>
                  <a:t>Οι μεταπτυχιακοί φοιτητές θα είναι σε θέση να χρησιμοποιούν τις γνώσεις τους για την επιτυχή εργαστηριακή διάγνωση και αξιολόγηση κινητικών και γονιδιακών παραμέτρων, που σχετίζονται με την απορρόφηση, κατανομή, μεταβολισμό και αποβολή  του φαρμάκου από τον οργανισμό, σε σχέση με το γενετικό υπόβαθρο του ασθενή.</a:t>
                </a:r>
              </a:p>
            </p:txBody>
          </p:sp>
          <p:sp>
            <p:nvSpPr>
              <p:cNvPr id="20" name="Ορθογώνιο 19"/>
              <p:cNvSpPr/>
              <p:nvPr/>
            </p:nvSpPr>
            <p:spPr>
              <a:xfrm>
                <a:off x="3656142" y="3493149"/>
                <a:ext cx="2896947" cy="369332"/>
              </a:xfrm>
              <a:prstGeom prst="rect">
                <a:avLst/>
              </a:prstGeom>
            </p:spPr>
            <p:txBody>
              <a:bodyPr wrap="none">
                <a:spAutoFit/>
              </a:bodyPr>
              <a:lstStyle/>
              <a:p>
                <a:r>
                  <a:rPr lang="el-GR" dirty="0">
                    <a:solidFill>
                      <a:srgbClr val="000000"/>
                    </a:solidFill>
                    <a:latin typeface="roboto"/>
                  </a:rPr>
                  <a:t>Ο σκοπός του μαθήματος </a:t>
                </a:r>
                <a:endParaRPr lang="el-GR" dirty="0"/>
              </a:p>
            </p:txBody>
          </p:sp>
        </p:grpSp>
      </p:grpSp>
      <p:pic>
        <p:nvPicPr>
          <p:cNvPr id="2" name="Εικόνα 1"/>
          <p:cNvPicPr>
            <a:picLocks noChangeAspect="1"/>
          </p:cNvPicPr>
          <p:nvPr/>
        </p:nvPicPr>
        <p:blipFill>
          <a:blip r:embed="rId8"/>
          <a:stretch>
            <a:fillRect/>
          </a:stretch>
        </p:blipFill>
        <p:spPr>
          <a:xfrm>
            <a:off x="9729284" y="1231765"/>
            <a:ext cx="1430741" cy="2000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104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p:cNvSpPr/>
          <p:nvPr/>
        </p:nvSpPr>
        <p:spPr>
          <a:xfrm>
            <a:off x="9303657" y="4601115"/>
            <a:ext cx="2279867" cy="2256885"/>
          </a:xfrm>
          <a:prstGeom prst="rect">
            <a:avLst/>
          </a:prstGeom>
          <a:solidFill>
            <a:srgbClr val="FFF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1535714" y="2449075"/>
            <a:ext cx="2137126" cy="3477875"/>
          </a:xfrm>
          <a:prstGeom prst="rect">
            <a:avLst/>
          </a:prstGeom>
        </p:spPr>
        <p:txBody>
          <a:bodyPr wrap="square">
            <a:spAutoFit/>
          </a:bodyPr>
          <a:lstStyle/>
          <a:p>
            <a:pPr fontAlgn="base"/>
            <a:r>
              <a:rPr lang="el-GR" sz="1100" b="1" dirty="0" smtClean="0">
                <a:solidFill>
                  <a:srgbClr val="303030"/>
                </a:solidFill>
                <a:latin typeface="roboto"/>
              </a:rPr>
              <a:t>Κωδικός Μαθήματος:</a:t>
            </a:r>
            <a:endParaRPr lang="el-GR" sz="1100" b="1" dirty="0">
              <a:solidFill>
                <a:srgbClr val="303030"/>
              </a:solidFill>
              <a:latin typeface="roboto"/>
            </a:endParaRPr>
          </a:p>
          <a:p>
            <a:pPr fontAlgn="base"/>
            <a:r>
              <a:rPr lang="el-GR" sz="1100" dirty="0" smtClean="0">
                <a:solidFill>
                  <a:srgbClr val="000000"/>
                </a:solidFill>
                <a:latin typeface="roboto"/>
              </a:rPr>
              <a:t>ΙΑ7</a:t>
            </a:r>
          </a:p>
          <a:p>
            <a:pPr fontAlgn="base"/>
            <a:endParaRPr lang="el-GR" sz="1100" dirty="0">
              <a:solidFill>
                <a:srgbClr val="000000"/>
              </a:solidFill>
              <a:latin typeface="roboto"/>
            </a:endParaRPr>
          </a:p>
          <a:p>
            <a:pPr fontAlgn="base"/>
            <a:r>
              <a:rPr lang="el-GR" sz="1100" b="1" dirty="0" err="1">
                <a:solidFill>
                  <a:srgbClr val="303030"/>
                </a:solidFill>
                <a:latin typeface="roboto"/>
              </a:rPr>
              <a:t>Semester</a:t>
            </a:r>
            <a:r>
              <a:rPr lang="el-GR" sz="1100" b="1" dirty="0">
                <a:solidFill>
                  <a:srgbClr val="303030"/>
                </a:solidFill>
                <a:latin typeface="roboto"/>
              </a:rPr>
              <a:t>:</a:t>
            </a:r>
          </a:p>
          <a:p>
            <a:pPr fontAlgn="base"/>
            <a:r>
              <a:rPr lang="el-GR" sz="1100" dirty="0">
                <a:solidFill>
                  <a:srgbClr val="000000"/>
                </a:solidFill>
                <a:latin typeface="roboto"/>
              </a:rPr>
              <a:t>Β' </a:t>
            </a:r>
            <a:r>
              <a:rPr lang="el-GR" sz="1100" dirty="0" smtClean="0">
                <a:solidFill>
                  <a:srgbClr val="000000"/>
                </a:solidFill>
                <a:latin typeface="roboto"/>
              </a:rPr>
              <a:t>Εξάμηνο</a:t>
            </a:r>
          </a:p>
          <a:p>
            <a:pPr fontAlgn="base"/>
            <a:endParaRPr lang="el-GR" sz="1100" dirty="0">
              <a:solidFill>
                <a:srgbClr val="000000"/>
              </a:solidFill>
              <a:latin typeface="roboto"/>
            </a:endParaRPr>
          </a:p>
          <a:p>
            <a:pPr fontAlgn="base"/>
            <a:r>
              <a:rPr lang="el-GR" sz="1100" b="1" dirty="0">
                <a:solidFill>
                  <a:srgbClr val="303030"/>
                </a:solidFill>
                <a:latin typeface="roboto"/>
              </a:rPr>
              <a:t>Κατηγορία:</a:t>
            </a:r>
          </a:p>
          <a:p>
            <a:pPr fontAlgn="base"/>
            <a:r>
              <a:rPr lang="el-GR" sz="1100" dirty="0">
                <a:solidFill>
                  <a:srgbClr val="000000"/>
                </a:solidFill>
                <a:latin typeface="roboto"/>
              </a:rPr>
              <a:t>Υποχρεωτικά ( ΜΕΥ </a:t>
            </a:r>
            <a:r>
              <a:rPr lang="el-GR" sz="1100" dirty="0" smtClean="0">
                <a:solidFill>
                  <a:srgbClr val="000000"/>
                </a:solidFill>
                <a:latin typeface="roboto"/>
              </a:rPr>
              <a:t>)</a:t>
            </a:r>
          </a:p>
          <a:p>
            <a:pPr fontAlgn="base"/>
            <a:endParaRPr lang="el-GR" sz="1100" dirty="0">
              <a:solidFill>
                <a:srgbClr val="000000"/>
              </a:solidFill>
              <a:latin typeface="roboto"/>
            </a:endParaRPr>
          </a:p>
          <a:p>
            <a:pPr fontAlgn="base"/>
            <a:r>
              <a:rPr lang="el-GR" sz="1100" b="1" dirty="0">
                <a:solidFill>
                  <a:srgbClr val="303030"/>
                </a:solidFill>
                <a:latin typeface="roboto"/>
              </a:rPr>
              <a:t>Ώρες:</a:t>
            </a:r>
          </a:p>
          <a:p>
            <a:pPr fontAlgn="base"/>
            <a:r>
              <a:rPr lang="el-GR" sz="1100" dirty="0" smtClean="0">
                <a:solidFill>
                  <a:srgbClr val="000000"/>
                </a:solidFill>
                <a:latin typeface="roboto"/>
              </a:rPr>
              <a:t>4</a:t>
            </a:r>
          </a:p>
          <a:p>
            <a:pPr fontAlgn="base"/>
            <a:endParaRPr lang="el-GR" sz="1100" dirty="0">
              <a:solidFill>
                <a:srgbClr val="000000"/>
              </a:solidFill>
              <a:latin typeface="roboto"/>
            </a:endParaRPr>
          </a:p>
          <a:p>
            <a:pPr fontAlgn="base"/>
            <a:r>
              <a:rPr lang="el-GR" sz="1100" b="1" dirty="0">
                <a:solidFill>
                  <a:srgbClr val="303030"/>
                </a:solidFill>
                <a:latin typeface="roboto"/>
              </a:rPr>
              <a:t>Μονάδες ECTS:</a:t>
            </a:r>
          </a:p>
          <a:p>
            <a:pPr fontAlgn="base"/>
            <a:r>
              <a:rPr lang="el-GR" sz="1100" dirty="0">
                <a:solidFill>
                  <a:srgbClr val="000000"/>
                </a:solidFill>
                <a:latin typeface="roboto"/>
              </a:rPr>
              <a:t>8</a:t>
            </a:r>
            <a:endParaRPr lang="el-GR" sz="1100" dirty="0" smtClean="0">
              <a:solidFill>
                <a:srgbClr val="000000"/>
              </a:solidFill>
              <a:latin typeface="roboto"/>
            </a:endParaRPr>
          </a:p>
          <a:p>
            <a:pPr fontAlgn="base"/>
            <a:endParaRPr lang="el-GR" sz="1100" dirty="0" smtClean="0">
              <a:solidFill>
                <a:srgbClr val="000000"/>
              </a:solidFill>
              <a:latin typeface="roboto"/>
            </a:endParaRPr>
          </a:p>
          <a:p>
            <a:pPr fontAlgn="base"/>
            <a:r>
              <a:rPr lang="el-GR" sz="1100" b="1" dirty="0">
                <a:solidFill>
                  <a:srgbClr val="303030"/>
                </a:solidFill>
                <a:latin typeface="roboto"/>
              </a:rPr>
              <a:t>Καθηγητές Μαθήματος</a:t>
            </a:r>
          </a:p>
          <a:p>
            <a:pPr fontAlgn="base"/>
            <a:r>
              <a:rPr lang="el-GR" sz="1100" dirty="0" err="1">
                <a:solidFill>
                  <a:srgbClr val="000000"/>
                </a:solidFill>
                <a:latin typeface="roboto"/>
              </a:rPr>
              <a:t>Μπελούκας</a:t>
            </a:r>
            <a:r>
              <a:rPr lang="el-GR" sz="1100" dirty="0">
                <a:solidFill>
                  <a:srgbClr val="000000"/>
                </a:solidFill>
                <a:latin typeface="roboto"/>
              </a:rPr>
              <a:t> Απόστολος</a:t>
            </a:r>
          </a:p>
          <a:p>
            <a:pPr fontAlgn="base"/>
            <a:endParaRPr lang="el-GR" sz="1100" dirty="0" smtClean="0">
              <a:solidFill>
                <a:srgbClr val="000000"/>
              </a:solidFill>
              <a:latin typeface="roboto"/>
            </a:endParaRPr>
          </a:p>
          <a:p>
            <a:pPr fontAlgn="base"/>
            <a:endParaRPr lang="el-GR" sz="1100" dirty="0">
              <a:solidFill>
                <a:srgbClr val="000000"/>
              </a:solidFill>
              <a:latin typeface="roboto"/>
            </a:endParaRPr>
          </a:p>
          <a:p>
            <a:pPr algn="just" fontAlgn="base"/>
            <a:r>
              <a:rPr lang="el-GR" sz="1100" dirty="0">
                <a:solidFill>
                  <a:srgbClr val="000000"/>
                </a:solidFill>
                <a:latin typeface="roboto"/>
              </a:rPr>
              <a:t> </a:t>
            </a:r>
          </a:p>
        </p:txBody>
      </p:sp>
      <p:sp>
        <p:nvSpPr>
          <p:cNvPr id="5" name="Ορθογώνιο 4"/>
          <p:cNvSpPr/>
          <p:nvPr/>
        </p:nvSpPr>
        <p:spPr>
          <a:xfrm>
            <a:off x="9448799" y="4791535"/>
            <a:ext cx="1915887" cy="954107"/>
          </a:xfrm>
          <a:prstGeom prst="rect">
            <a:avLst/>
          </a:prstGeom>
        </p:spPr>
        <p:txBody>
          <a:bodyPr wrap="square">
            <a:spAutoFit/>
          </a:bodyPr>
          <a:lstStyle/>
          <a:p>
            <a:r>
              <a:rPr lang="el-GR" sz="1600" b="1" dirty="0">
                <a:solidFill>
                  <a:srgbClr val="000000"/>
                </a:solidFill>
                <a:latin typeface="Calibri" panose="020F0502020204030204" pitchFamily="34" charset="0"/>
              </a:rPr>
              <a:t>Κάθε Τετάρτη 18:00-20:00 </a:t>
            </a:r>
            <a:endParaRPr lang="el-GR" sz="1600" b="1" dirty="0" smtClean="0">
              <a:solidFill>
                <a:srgbClr val="000000"/>
              </a:solidFill>
              <a:latin typeface="Calibri" panose="020F0502020204030204" pitchFamily="34" charset="0"/>
            </a:endParaRPr>
          </a:p>
          <a:p>
            <a:r>
              <a:rPr lang="el-GR" sz="1100" dirty="0">
                <a:solidFill>
                  <a:srgbClr val="000000"/>
                </a:solidFill>
                <a:latin typeface="Calibri" panose="020F0502020204030204" pitchFamily="34" charset="0"/>
              </a:rPr>
              <a:t>(έναρξη 24-11-2021 λήξη </a:t>
            </a:r>
            <a:r>
              <a:rPr lang="el-GR" sz="1100" dirty="0" smtClean="0">
                <a:solidFill>
                  <a:srgbClr val="000000"/>
                </a:solidFill>
                <a:latin typeface="Calibri" panose="020F0502020204030204" pitchFamily="34" charset="0"/>
              </a:rPr>
              <a:t>19-01-202</a:t>
            </a:r>
            <a:r>
              <a:rPr lang="en-US" sz="1100" dirty="0" smtClean="0">
                <a:solidFill>
                  <a:srgbClr val="000000"/>
                </a:solidFill>
                <a:latin typeface="Calibri" panose="020F0502020204030204" pitchFamily="34" charset="0"/>
              </a:rPr>
              <a:t>2</a:t>
            </a:r>
            <a:r>
              <a:rPr lang="el-GR" sz="1100" dirty="0" smtClean="0">
                <a:solidFill>
                  <a:srgbClr val="000000"/>
                </a:solidFill>
                <a:latin typeface="Calibri" panose="020F0502020204030204" pitchFamily="34" charset="0"/>
              </a:rPr>
              <a:t>)</a:t>
            </a:r>
            <a:endParaRPr lang="el-GR" sz="1100" dirty="0"/>
          </a:p>
        </p:txBody>
      </p:sp>
      <p:sp>
        <p:nvSpPr>
          <p:cNvPr id="3" name="Ορθογώνιο 2"/>
          <p:cNvSpPr/>
          <p:nvPr/>
        </p:nvSpPr>
        <p:spPr>
          <a:xfrm>
            <a:off x="1087290" y="1689707"/>
            <a:ext cx="7312258" cy="523220"/>
          </a:xfrm>
          <a:prstGeom prst="rect">
            <a:avLst/>
          </a:prstGeom>
        </p:spPr>
        <p:txBody>
          <a:bodyPr wrap="none">
            <a:spAutoFit/>
          </a:bodyPr>
          <a:lstStyle/>
          <a:p>
            <a:r>
              <a:rPr lang="el-GR" sz="2800" b="1" dirty="0"/>
              <a:t>Σύγχρονες Μέθοδοι Μοριακής Μικροβιολογίας</a:t>
            </a:r>
          </a:p>
        </p:txBody>
      </p:sp>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pic>
        <p:nvPicPr>
          <p:cNvPr id="13" name="Εικόνα 12"/>
          <p:cNvPicPr>
            <a:picLocks noChangeAspect="1"/>
          </p:cNvPicPr>
          <p:nvPr/>
        </p:nvPicPr>
        <p:blipFill rotWithShape="1">
          <a:blip r:embed="rId5" cstate="print">
            <a:extLst>
              <a:ext uri="{28A0092B-C50C-407E-A947-70E740481C1C}">
                <a14:useLocalDpi xmlns:a14="http://schemas.microsoft.com/office/drawing/2010/main" val="0"/>
              </a:ext>
            </a:extLst>
          </a:blip>
          <a:srcRect l="20161" t="33069" r="30785" b="48814"/>
          <a:stretch/>
        </p:blipFill>
        <p:spPr>
          <a:xfrm>
            <a:off x="502547" y="4896426"/>
            <a:ext cx="1841667" cy="1242511"/>
          </a:xfrm>
          <a:prstGeom prst="rect">
            <a:avLst/>
          </a:prstGeom>
        </p:spPr>
      </p:pic>
      <p:pic>
        <p:nvPicPr>
          <p:cNvPr id="15" name="Εικόνα 14"/>
          <p:cNvPicPr>
            <a:picLocks noChangeAspect="1"/>
          </p:cNvPicPr>
          <p:nvPr/>
        </p:nvPicPr>
        <p:blipFill rotWithShape="1">
          <a:blip r:embed="rId5" cstate="print">
            <a:extLst>
              <a:ext uri="{28A0092B-C50C-407E-A947-70E740481C1C}">
                <a14:useLocalDpi xmlns:a14="http://schemas.microsoft.com/office/drawing/2010/main" val="0"/>
              </a:ext>
            </a:extLst>
          </a:blip>
          <a:srcRect l="20161" t="1657" r="66825" b="71121"/>
          <a:stretch/>
        </p:blipFill>
        <p:spPr>
          <a:xfrm>
            <a:off x="756315" y="1216738"/>
            <a:ext cx="939502" cy="3590117"/>
          </a:xfrm>
          <a:prstGeom prst="rect">
            <a:avLst/>
          </a:prstGeom>
        </p:spPr>
      </p:pic>
      <p:pic>
        <p:nvPicPr>
          <p:cNvPr id="16" name="Εικόνα 15"/>
          <p:cNvPicPr>
            <a:picLocks noChangeAspect="1"/>
          </p:cNvPicPr>
          <p:nvPr/>
        </p:nvPicPr>
        <p:blipFill rotWithShape="1">
          <a:blip r:embed="rId5" cstate="print">
            <a:extLst>
              <a:ext uri="{28A0092B-C50C-407E-A947-70E740481C1C}">
                <a14:useLocalDpi xmlns:a14="http://schemas.microsoft.com/office/drawing/2010/main" val="0"/>
              </a:ext>
            </a:extLst>
          </a:blip>
          <a:srcRect l="18808" t="52698" r="32138" b="29185"/>
          <a:stretch/>
        </p:blipFill>
        <p:spPr>
          <a:xfrm>
            <a:off x="235547" y="5481867"/>
            <a:ext cx="1841667" cy="1242511"/>
          </a:xfrm>
          <a:prstGeom prst="rect">
            <a:avLst/>
          </a:prstGeom>
        </p:spPr>
      </p:pic>
      <p:sp>
        <p:nvSpPr>
          <p:cNvPr id="19" name="Ορθογώνιο 18"/>
          <p:cNvSpPr/>
          <p:nvPr/>
        </p:nvSpPr>
        <p:spPr>
          <a:xfrm>
            <a:off x="9458793" y="5875516"/>
            <a:ext cx="1812980" cy="707886"/>
          </a:xfrm>
          <a:prstGeom prst="rect">
            <a:avLst/>
          </a:prstGeom>
        </p:spPr>
        <p:txBody>
          <a:bodyPr wrap="square">
            <a:spAutoFit/>
          </a:bodyPr>
          <a:lstStyle/>
          <a:p>
            <a:pPr fontAlgn="base"/>
            <a:r>
              <a:rPr lang="el-GR" sz="1000" b="1" dirty="0">
                <a:solidFill>
                  <a:srgbClr val="303030"/>
                </a:solidFill>
                <a:latin typeface="roboto"/>
              </a:rPr>
              <a:t>Σύνδεσμος στο </a:t>
            </a:r>
            <a:r>
              <a:rPr lang="el-GR" sz="1000" b="1" dirty="0" err="1">
                <a:solidFill>
                  <a:srgbClr val="303030"/>
                </a:solidFill>
                <a:latin typeface="roboto"/>
              </a:rPr>
              <a:t>eClass</a:t>
            </a:r>
            <a:r>
              <a:rPr lang="el-GR" sz="1000" b="1" dirty="0">
                <a:solidFill>
                  <a:srgbClr val="303030"/>
                </a:solidFill>
                <a:latin typeface="roboto"/>
              </a:rPr>
              <a:t>:</a:t>
            </a:r>
          </a:p>
          <a:p>
            <a:pPr fontAlgn="base"/>
            <a:r>
              <a:rPr lang="en-US" sz="1000" dirty="0">
                <a:solidFill>
                  <a:srgbClr val="000000"/>
                </a:solidFill>
                <a:latin typeface="roboto"/>
                <a:hlinkClick r:id="rId6"/>
              </a:rPr>
              <a:t>https://eclass.uniwa.gr/courses/DML111</a:t>
            </a:r>
            <a:r>
              <a:rPr lang="en-US" sz="1000" dirty="0" smtClean="0">
                <a:solidFill>
                  <a:srgbClr val="000000"/>
                </a:solidFill>
                <a:latin typeface="roboto"/>
                <a:hlinkClick r:id="rId6"/>
              </a:rPr>
              <a:t>/</a:t>
            </a:r>
            <a:r>
              <a:rPr lang="el-GR" sz="1000" dirty="0" smtClean="0">
                <a:solidFill>
                  <a:srgbClr val="000000"/>
                </a:solidFill>
                <a:latin typeface="roboto"/>
              </a:rPr>
              <a:t> </a:t>
            </a:r>
            <a:endParaRPr lang="en-US" sz="1000" dirty="0">
              <a:solidFill>
                <a:srgbClr val="000000"/>
              </a:solidFill>
              <a:latin typeface="roboto"/>
            </a:endParaRPr>
          </a:p>
          <a:p>
            <a:pPr fontAlgn="base"/>
            <a:endParaRPr lang="el-GR" sz="1000" dirty="0">
              <a:solidFill>
                <a:srgbClr val="000000"/>
              </a:solidFill>
              <a:latin typeface="roboto"/>
            </a:endParaRPr>
          </a:p>
        </p:txBody>
      </p:sp>
      <p:grpSp>
        <p:nvGrpSpPr>
          <p:cNvPr id="22" name="Ομάδα 21"/>
          <p:cNvGrpSpPr/>
          <p:nvPr/>
        </p:nvGrpSpPr>
        <p:grpSpPr>
          <a:xfrm>
            <a:off x="3489166" y="2753538"/>
            <a:ext cx="4669539" cy="2001244"/>
            <a:chOff x="3322190" y="3307787"/>
            <a:chExt cx="4669539" cy="2001244"/>
          </a:xfrm>
        </p:grpSpPr>
        <p:pic>
          <p:nvPicPr>
            <p:cNvPr id="14" name="Εικόνα 13"/>
            <p:cNvPicPr>
              <a:picLocks noChangeAspect="1"/>
            </p:cNvPicPr>
            <p:nvPr/>
          </p:nvPicPr>
          <p:blipFill rotWithShape="1">
            <a:blip r:embed="rId5" cstate="print">
              <a:extLst>
                <a:ext uri="{28A0092B-C50C-407E-A947-70E740481C1C}">
                  <a14:useLocalDpi xmlns:a14="http://schemas.microsoft.com/office/drawing/2010/main" val="0"/>
                </a:ext>
              </a:extLst>
            </a:blip>
            <a:srcRect l="49638" t="573" r="31076" b="90216"/>
            <a:stretch/>
          </p:blipFill>
          <p:spPr>
            <a:xfrm>
              <a:off x="3322190" y="3307787"/>
              <a:ext cx="1042521" cy="909502"/>
            </a:xfrm>
            <a:prstGeom prst="rect">
              <a:avLst/>
            </a:prstGeom>
          </p:spPr>
        </p:pic>
        <p:grpSp>
          <p:nvGrpSpPr>
            <p:cNvPr id="21" name="Ομάδα 20"/>
            <p:cNvGrpSpPr/>
            <p:nvPr/>
          </p:nvGrpSpPr>
          <p:grpSpPr>
            <a:xfrm>
              <a:off x="3656142" y="3493149"/>
              <a:ext cx="4335587" cy="1815882"/>
              <a:chOff x="3656142" y="3493149"/>
              <a:chExt cx="4335587" cy="1815882"/>
            </a:xfrm>
          </p:grpSpPr>
          <p:sp>
            <p:nvSpPr>
              <p:cNvPr id="18" name="Ορθογώνιο 17"/>
              <p:cNvSpPr/>
              <p:nvPr/>
            </p:nvSpPr>
            <p:spPr>
              <a:xfrm>
                <a:off x="3656142" y="3862481"/>
                <a:ext cx="4335587" cy="1446550"/>
              </a:xfrm>
              <a:prstGeom prst="rect">
                <a:avLst/>
              </a:prstGeom>
            </p:spPr>
            <p:txBody>
              <a:bodyPr wrap="square">
                <a:spAutoFit/>
              </a:bodyPr>
              <a:lstStyle/>
              <a:p>
                <a:pPr algn="just" fontAlgn="base"/>
                <a:r>
                  <a:rPr lang="el-GR" sz="800" dirty="0">
                    <a:solidFill>
                      <a:srgbClr val="000000"/>
                    </a:solidFill>
                    <a:latin typeface="roboto"/>
                  </a:rPr>
                  <a:t>Η θεματική ενότητα (μάθημα) περιλαμβάνει διαλέξεις (δια ζώσης καθώς και με τη χρήση ηλεκτρονικών μέσων σύγχρονης και ασύγχρονης εκπαίδευσης, όπως ενδεικτικά </a:t>
                </a:r>
                <a:r>
                  <a:rPr lang="el-GR" sz="800" dirty="0" err="1">
                    <a:solidFill>
                      <a:srgbClr val="000000"/>
                    </a:solidFill>
                    <a:latin typeface="roboto"/>
                  </a:rPr>
                  <a:t>MSTeams</a:t>
                </a:r>
                <a:r>
                  <a:rPr lang="el-GR" sz="800" dirty="0">
                    <a:solidFill>
                      <a:srgbClr val="000000"/>
                    </a:solidFill>
                    <a:latin typeface="roboto"/>
                  </a:rPr>
                  <a:t>, </a:t>
                </a:r>
                <a:r>
                  <a:rPr lang="el-GR" sz="800" dirty="0" err="1">
                    <a:solidFill>
                      <a:srgbClr val="000000"/>
                    </a:solidFill>
                    <a:latin typeface="roboto"/>
                  </a:rPr>
                  <a:t>Zoom</a:t>
                </a:r>
                <a:r>
                  <a:rPr lang="el-GR" sz="800" dirty="0">
                    <a:solidFill>
                      <a:srgbClr val="000000"/>
                    </a:solidFill>
                    <a:latin typeface="roboto"/>
                  </a:rPr>
                  <a:t>, Skype </a:t>
                </a:r>
                <a:r>
                  <a:rPr lang="el-GR" sz="800" dirty="0" err="1">
                    <a:solidFill>
                      <a:srgbClr val="000000"/>
                    </a:solidFill>
                    <a:latin typeface="roboto"/>
                  </a:rPr>
                  <a:t>κ.α</a:t>
                </a:r>
                <a:r>
                  <a:rPr lang="el-GR" sz="800" dirty="0">
                    <a:solidFill>
                      <a:srgbClr val="000000"/>
                    </a:solidFill>
                    <a:latin typeface="roboto"/>
                  </a:rPr>
                  <a:t>) και επιδείξεις εργαστηριακών μεθόδων που εφαρμόζουν μεθόδους και τεχνικές της μοριακής μικροβιολογίας, με εφαρμογές τόσο στη βακτηριολογία, την ιολογίας, τη μυκητολογία αλλά και την παρασιτολογία, τόσο σε κλινικά όσο και σε περιβαλλοντικά δείγματα. Το μάθημα δίνει έμφαση στην Μοριακή επιδημιολογία, η οποία είναι σήμερα απαραίτητη για την διερεύνηση επιδημιών, κυρίως εφόσον η παγκοσμιοποίηση είχε σαν αποτέλεσμα την μεγάλη μετακίνηση ανθρώπων και προϊόντων. Με την παρουσίαση ευρωπαϊκών και Παγκόσμιων δικτύων οι φοιτητές θα αντιληφθούν τα θεαματικά αποτελέσματα που έχει η εφαρμογή των τεχνικών αυτών στην παγκόσμια δημόσια υγεία και στην διασφάλιση των υγείας των πολιτών.</a:t>
                </a:r>
              </a:p>
            </p:txBody>
          </p:sp>
          <p:sp>
            <p:nvSpPr>
              <p:cNvPr id="20" name="Ορθογώνιο 19"/>
              <p:cNvSpPr/>
              <p:nvPr/>
            </p:nvSpPr>
            <p:spPr>
              <a:xfrm>
                <a:off x="3656142" y="3493149"/>
                <a:ext cx="2896947" cy="369332"/>
              </a:xfrm>
              <a:prstGeom prst="rect">
                <a:avLst/>
              </a:prstGeom>
            </p:spPr>
            <p:txBody>
              <a:bodyPr wrap="none">
                <a:spAutoFit/>
              </a:bodyPr>
              <a:lstStyle/>
              <a:p>
                <a:r>
                  <a:rPr lang="el-GR" dirty="0">
                    <a:solidFill>
                      <a:srgbClr val="000000"/>
                    </a:solidFill>
                    <a:latin typeface="roboto"/>
                  </a:rPr>
                  <a:t>Ο σκοπός του μαθήματος </a:t>
                </a:r>
                <a:endParaRPr lang="el-GR" dirty="0"/>
              </a:p>
            </p:txBody>
          </p:sp>
        </p:grpSp>
      </p:grpSp>
      <p:pic>
        <p:nvPicPr>
          <p:cNvPr id="2" name="Εικόνα 1"/>
          <p:cNvPicPr>
            <a:picLocks noChangeAspect="1"/>
          </p:cNvPicPr>
          <p:nvPr/>
        </p:nvPicPr>
        <p:blipFill>
          <a:blip r:embed="rId7"/>
          <a:stretch>
            <a:fillRect/>
          </a:stretch>
        </p:blipFill>
        <p:spPr>
          <a:xfrm>
            <a:off x="9178947" y="1002766"/>
            <a:ext cx="2267909" cy="2420322"/>
          </a:xfrm>
          <a:prstGeom prst="rect">
            <a:avLst/>
          </a:prstGeom>
        </p:spPr>
      </p:pic>
    </p:spTree>
    <p:extLst>
      <p:ext uri="{BB962C8B-B14F-4D97-AF65-F5344CB8AC3E}">
        <p14:creationId xmlns:p14="http://schemas.microsoft.com/office/powerpoint/2010/main" val="2587989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p:cNvSpPr/>
          <p:nvPr/>
        </p:nvSpPr>
        <p:spPr>
          <a:xfrm>
            <a:off x="9360843" y="4126538"/>
            <a:ext cx="2279867" cy="2731462"/>
          </a:xfrm>
          <a:prstGeom prst="rect">
            <a:avLst/>
          </a:prstGeom>
          <a:solidFill>
            <a:srgbClr val="FFF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1535714" y="2449075"/>
            <a:ext cx="2137126" cy="3477875"/>
          </a:xfrm>
          <a:prstGeom prst="rect">
            <a:avLst/>
          </a:prstGeom>
        </p:spPr>
        <p:txBody>
          <a:bodyPr wrap="square">
            <a:spAutoFit/>
          </a:bodyPr>
          <a:lstStyle/>
          <a:p>
            <a:pPr fontAlgn="base"/>
            <a:r>
              <a:rPr lang="el-GR" sz="1100" b="1" dirty="0" smtClean="0">
                <a:solidFill>
                  <a:srgbClr val="303030"/>
                </a:solidFill>
                <a:latin typeface="roboto"/>
              </a:rPr>
              <a:t>Κωδικός Μαθήματος:</a:t>
            </a:r>
            <a:endParaRPr lang="el-GR" sz="1100" b="1" dirty="0">
              <a:solidFill>
                <a:srgbClr val="303030"/>
              </a:solidFill>
              <a:latin typeface="roboto"/>
            </a:endParaRPr>
          </a:p>
          <a:p>
            <a:pPr fontAlgn="base"/>
            <a:r>
              <a:rPr lang="el-GR" sz="1100" dirty="0" smtClean="0">
                <a:solidFill>
                  <a:srgbClr val="000000"/>
                </a:solidFill>
                <a:latin typeface="roboto"/>
              </a:rPr>
              <a:t>ΙΑ8</a:t>
            </a:r>
          </a:p>
          <a:p>
            <a:pPr fontAlgn="base"/>
            <a:endParaRPr lang="el-GR" sz="1100" dirty="0">
              <a:solidFill>
                <a:srgbClr val="000000"/>
              </a:solidFill>
              <a:latin typeface="roboto"/>
            </a:endParaRPr>
          </a:p>
          <a:p>
            <a:pPr fontAlgn="base"/>
            <a:r>
              <a:rPr lang="el-GR" sz="1100" b="1" dirty="0" err="1">
                <a:solidFill>
                  <a:srgbClr val="303030"/>
                </a:solidFill>
                <a:latin typeface="roboto"/>
              </a:rPr>
              <a:t>Semester</a:t>
            </a:r>
            <a:r>
              <a:rPr lang="el-GR" sz="1100" b="1" dirty="0">
                <a:solidFill>
                  <a:srgbClr val="303030"/>
                </a:solidFill>
                <a:latin typeface="roboto"/>
              </a:rPr>
              <a:t>:</a:t>
            </a:r>
          </a:p>
          <a:p>
            <a:pPr fontAlgn="base"/>
            <a:r>
              <a:rPr lang="el-GR" sz="1100" dirty="0">
                <a:solidFill>
                  <a:srgbClr val="000000"/>
                </a:solidFill>
                <a:latin typeface="roboto"/>
              </a:rPr>
              <a:t>Β' </a:t>
            </a:r>
            <a:r>
              <a:rPr lang="el-GR" sz="1100" dirty="0" smtClean="0">
                <a:solidFill>
                  <a:srgbClr val="000000"/>
                </a:solidFill>
                <a:latin typeface="roboto"/>
              </a:rPr>
              <a:t>Εξάμηνο</a:t>
            </a:r>
          </a:p>
          <a:p>
            <a:pPr fontAlgn="base"/>
            <a:endParaRPr lang="el-GR" sz="1100" dirty="0">
              <a:solidFill>
                <a:srgbClr val="000000"/>
              </a:solidFill>
              <a:latin typeface="roboto"/>
            </a:endParaRPr>
          </a:p>
          <a:p>
            <a:pPr fontAlgn="base"/>
            <a:r>
              <a:rPr lang="el-GR" sz="1100" b="1" dirty="0">
                <a:solidFill>
                  <a:srgbClr val="303030"/>
                </a:solidFill>
                <a:latin typeface="roboto"/>
              </a:rPr>
              <a:t>Κατηγορία:</a:t>
            </a:r>
          </a:p>
          <a:p>
            <a:pPr fontAlgn="base"/>
            <a:r>
              <a:rPr lang="el-GR" sz="1100" dirty="0">
                <a:solidFill>
                  <a:srgbClr val="000000"/>
                </a:solidFill>
                <a:latin typeface="roboto"/>
              </a:rPr>
              <a:t>Υποχρεωτικά ( ΜΕΥ </a:t>
            </a:r>
            <a:r>
              <a:rPr lang="el-GR" sz="1100" dirty="0" smtClean="0">
                <a:solidFill>
                  <a:srgbClr val="000000"/>
                </a:solidFill>
                <a:latin typeface="roboto"/>
              </a:rPr>
              <a:t>)</a:t>
            </a:r>
          </a:p>
          <a:p>
            <a:pPr fontAlgn="base"/>
            <a:endParaRPr lang="el-GR" sz="1100" dirty="0">
              <a:solidFill>
                <a:srgbClr val="000000"/>
              </a:solidFill>
              <a:latin typeface="roboto"/>
            </a:endParaRPr>
          </a:p>
          <a:p>
            <a:pPr fontAlgn="base"/>
            <a:r>
              <a:rPr lang="el-GR" sz="1100" b="1" dirty="0">
                <a:solidFill>
                  <a:srgbClr val="303030"/>
                </a:solidFill>
                <a:latin typeface="roboto"/>
              </a:rPr>
              <a:t>Ώρες:</a:t>
            </a:r>
          </a:p>
          <a:p>
            <a:pPr fontAlgn="base"/>
            <a:r>
              <a:rPr lang="el-GR" sz="1100" dirty="0" smtClean="0">
                <a:solidFill>
                  <a:srgbClr val="000000"/>
                </a:solidFill>
                <a:latin typeface="roboto"/>
              </a:rPr>
              <a:t>4</a:t>
            </a:r>
          </a:p>
          <a:p>
            <a:pPr fontAlgn="base"/>
            <a:endParaRPr lang="el-GR" sz="1100" dirty="0">
              <a:solidFill>
                <a:srgbClr val="000000"/>
              </a:solidFill>
              <a:latin typeface="roboto"/>
            </a:endParaRPr>
          </a:p>
          <a:p>
            <a:pPr fontAlgn="base"/>
            <a:r>
              <a:rPr lang="el-GR" sz="1100" b="1" dirty="0">
                <a:solidFill>
                  <a:srgbClr val="303030"/>
                </a:solidFill>
                <a:latin typeface="roboto"/>
              </a:rPr>
              <a:t>Μονάδες ECTS:</a:t>
            </a:r>
          </a:p>
          <a:p>
            <a:pPr fontAlgn="base"/>
            <a:r>
              <a:rPr lang="el-GR" sz="1100" dirty="0" smtClean="0">
                <a:solidFill>
                  <a:srgbClr val="000000"/>
                </a:solidFill>
                <a:latin typeface="roboto"/>
              </a:rPr>
              <a:t>7</a:t>
            </a:r>
          </a:p>
          <a:p>
            <a:pPr fontAlgn="base"/>
            <a:endParaRPr lang="el-GR" sz="1100" dirty="0" smtClean="0">
              <a:solidFill>
                <a:srgbClr val="000000"/>
              </a:solidFill>
              <a:latin typeface="roboto"/>
            </a:endParaRPr>
          </a:p>
          <a:p>
            <a:pPr fontAlgn="base"/>
            <a:r>
              <a:rPr lang="el-GR" sz="1100" b="1" dirty="0">
                <a:solidFill>
                  <a:srgbClr val="303030"/>
                </a:solidFill>
                <a:latin typeface="roboto"/>
              </a:rPr>
              <a:t>Καθηγητές Μαθήματος</a:t>
            </a:r>
          </a:p>
          <a:p>
            <a:pPr fontAlgn="base"/>
            <a:r>
              <a:rPr lang="el-GR" sz="1100" dirty="0" err="1">
                <a:solidFill>
                  <a:srgbClr val="000000"/>
                </a:solidFill>
                <a:latin typeface="roboto"/>
              </a:rPr>
              <a:t>Βενετίκου</a:t>
            </a:r>
            <a:r>
              <a:rPr lang="el-GR" sz="1100" dirty="0">
                <a:solidFill>
                  <a:srgbClr val="000000"/>
                </a:solidFill>
                <a:latin typeface="roboto"/>
              </a:rPr>
              <a:t> Μαρία</a:t>
            </a:r>
          </a:p>
          <a:p>
            <a:pPr fontAlgn="base"/>
            <a:endParaRPr lang="el-GR" sz="1100" dirty="0" smtClean="0">
              <a:solidFill>
                <a:srgbClr val="000000"/>
              </a:solidFill>
              <a:latin typeface="roboto"/>
            </a:endParaRPr>
          </a:p>
          <a:p>
            <a:pPr fontAlgn="base"/>
            <a:endParaRPr lang="el-GR" sz="1100" dirty="0">
              <a:solidFill>
                <a:srgbClr val="000000"/>
              </a:solidFill>
              <a:latin typeface="roboto"/>
            </a:endParaRPr>
          </a:p>
          <a:p>
            <a:pPr algn="just" fontAlgn="base"/>
            <a:r>
              <a:rPr lang="el-GR" sz="1100" dirty="0">
                <a:solidFill>
                  <a:srgbClr val="000000"/>
                </a:solidFill>
                <a:latin typeface="roboto"/>
              </a:rPr>
              <a:t> </a:t>
            </a:r>
          </a:p>
        </p:txBody>
      </p:sp>
      <p:sp>
        <p:nvSpPr>
          <p:cNvPr id="5" name="Ορθογώνιο 4"/>
          <p:cNvSpPr/>
          <p:nvPr/>
        </p:nvSpPr>
        <p:spPr>
          <a:xfrm>
            <a:off x="9505985" y="4316958"/>
            <a:ext cx="1915887" cy="954107"/>
          </a:xfrm>
          <a:prstGeom prst="rect">
            <a:avLst/>
          </a:prstGeom>
        </p:spPr>
        <p:txBody>
          <a:bodyPr wrap="square">
            <a:spAutoFit/>
          </a:bodyPr>
          <a:lstStyle/>
          <a:p>
            <a:r>
              <a:rPr lang="el-GR" sz="1600" b="1" dirty="0">
                <a:solidFill>
                  <a:srgbClr val="000000"/>
                </a:solidFill>
                <a:latin typeface="Calibri" panose="020F0502020204030204" pitchFamily="34" charset="0"/>
              </a:rPr>
              <a:t>Κάθε Δευτέρα 18:00-20:00 </a:t>
            </a:r>
            <a:endParaRPr lang="el-GR" sz="1600" b="1" dirty="0" smtClean="0">
              <a:solidFill>
                <a:srgbClr val="000000"/>
              </a:solidFill>
              <a:latin typeface="Calibri" panose="020F0502020204030204" pitchFamily="34" charset="0"/>
            </a:endParaRPr>
          </a:p>
          <a:p>
            <a:r>
              <a:rPr lang="el-GR" sz="1100" dirty="0">
                <a:solidFill>
                  <a:srgbClr val="000000"/>
                </a:solidFill>
                <a:latin typeface="Calibri" panose="020F0502020204030204" pitchFamily="34" charset="0"/>
              </a:rPr>
              <a:t>(έναρξη 22-11-2021 λήξη </a:t>
            </a:r>
            <a:r>
              <a:rPr lang="el-GR" sz="1100" dirty="0" smtClean="0">
                <a:solidFill>
                  <a:srgbClr val="000000"/>
                </a:solidFill>
                <a:latin typeface="Calibri" panose="020F0502020204030204" pitchFamily="34" charset="0"/>
              </a:rPr>
              <a:t>17-01-202</a:t>
            </a:r>
            <a:r>
              <a:rPr lang="en-US" sz="1100" dirty="0" smtClean="0">
                <a:solidFill>
                  <a:srgbClr val="000000"/>
                </a:solidFill>
                <a:latin typeface="Calibri" panose="020F0502020204030204" pitchFamily="34" charset="0"/>
              </a:rPr>
              <a:t>2</a:t>
            </a:r>
            <a:r>
              <a:rPr lang="el-GR" sz="1100" dirty="0" smtClean="0">
                <a:solidFill>
                  <a:srgbClr val="000000"/>
                </a:solidFill>
                <a:latin typeface="Calibri" panose="020F0502020204030204" pitchFamily="34" charset="0"/>
              </a:rPr>
              <a:t>)</a:t>
            </a:r>
            <a:endParaRPr lang="el-GR" sz="1100" dirty="0"/>
          </a:p>
        </p:txBody>
      </p:sp>
      <p:sp>
        <p:nvSpPr>
          <p:cNvPr id="3" name="Ορθογώνιο 2"/>
          <p:cNvSpPr/>
          <p:nvPr/>
        </p:nvSpPr>
        <p:spPr>
          <a:xfrm>
            <a:off x="1072923" y="1246130"/>
            <a:ext cx="6026843" cy="954107"/>
          </a:xfrm>
          <a:prstGeom prst="rect">
            <a:avLst/>
          </a:prstGeom>
        </p:spPr>
        <p:txBody>
          <a:bodyPr wrap="none">
            <a:spAutoFit/>
          </a:bodyPr>
          <a:lstStyle/>
          <a:p>
            <a:r>
              <a:rPr lang="el-GR" sz="2800" b="1" dirty="0"/>
              <a:t>Ολιστικές και Μοριακές Προσεγγίσεις. </a:t>
            </a:r>
            <a:endParaRPr lang="el-GR" sz="2800" b="1" dirty="0" smtClean="0"/>
          </a:p>
          <a:p>
            <a:r>
              <a:rPr lang="el-GR" sz="2800" b="1" dirty="0" smtClean="0"/>
              <a:t>Τεχνικές </a:t>
            </a:r>
            <a:r>
              <a:rPr lang="el-GR" sz="2800" b="1" dirty="0"/>
              <a:t>και Μεταφραστική Ιατρική</a:t>
            </a:r>
          </a:p>
        </p:txBody>
      </p:sp>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pic>
        <p:nvPicPr>
          <p:cNvPr id="13" name="Εικόνα 12"/>
          <p:cNvPicPr>
            <a:picLocks noChangeAspect="1"/>
          </p:cNvPicPr>
          <p:nvPr/>
        </p:nvPicPr>
        <p:blipFill rotWithShape="1">
          <a:blip r:embed="rId5" cstate="print">
            <a:extLst>
              <a:ext uri="{28A0092B-C50C-407E-A947-70E740481C1C}">
                <a14:useLocalDpi xmlns:a14="http://schemas.microsoft.com/office/drawing/2010/main" val="0"/>
              </a:ext>
            </a:extLst>
          </a:blip>
          <a:srcRect l="20161" t="33069" r="30785" b="48814"/>
          <a:stretch/>
        </p:blipFill>
        <p:spPr>
          <a:xfrm>
            <a:off x="502547" y="4896426"/>
            <a:ext cx="1841667" cy="1242511"/>
          </a:xfrm>
          <a:prstGeom prst="rect">
            <a:avLst/>
          </a:prstGeom>
        </p:spPr>
      </p:pic>
      <p:pic>
        <p:nvPicPr>
          <p:cNvPr id="15" name="Εικόνα 14"/>
          <p:cNvPicPr>
            <a:picLocks noChangeAspect="1"/>
          </p:cNvPicPr>
          <p:nvPr/>
        </p:nvPicPr>
        <p:blipFill rotWithShape="1">
          <a:blip r:embed="rId5" cstate="print">
            <a:extLst>
              <a:ext uri="{28A0092B-C50C-407E-A947-70E740481C1C}">
                <a14:useLocalDpi xmlns:a14="http://schemas.microsoft.com/office/drawing/2010/main" val="0"/>
              </a:ext>
            </a:extLst>
          </a:blip>
          <a:srcRect l="20161" t="1657" r="66825" b="71121"/>
          <a:stretch/>
        </p:blipFill>
        <p:spPr>
          <a:xfrm>
            <a:off x="756315" y="1216738"/>
            <a:ext cx="939502" cy="3590117"/>
          </a:xfrm>
          <a:prstGeom prst="rect">
            <a:avLst/>
          </a:prstGeom>
        </p:spPr>
      </p:pic>
      <p:pic>
        <p:nvPicPr>
          <p:cNvPr id="16" name="Εικόνα 15"/>
          <p:cNvPicPr>
            <a:picLocks noChangeAspect="1"/>
          </p:cNvPicPr>
          <p:nvPr/>
        </p:nvPicPr>
        <p:blipFill rotWithShape="1">
          <a:blip r:embed="rId5" cstate="print">
            <a:extLst>
              <a:ext uri="{28A0092B-C50C-407E-A947-70E740481C1C}">
                <a14:useLocalDpi xmlns:a14="http://schemas.microsoft.com/office/drawing/2010/main" val="0"/>
              </a:ext>
            </a:extLst>
          </a:blip>
          <a:srcRect l="18808" t="52698" r="32138" b="29185"/>
          <a:stretch/>
        </p:blipFill>
        <p:spPr>
          <a:xfrm>
            <a:off x="235547" y="5481867"/>
            <a:ext cx="1841667" cy="1242511"/>
          </a:xfrm>
          <a:prstGeom prst="rect">
            <a:avLst/>
          </a:prstGeom>
        </p:spPr>
      </p:pic>
      <p:sp>
        <p:nvSpPr>
          <p:cNvPr id="19" name="Ορθογώνιο 18"/>
          <p:cNvSpPr/>
          <p:nvPr/>
        </p:nvSpPr>
        <p:spPr>
          <a:xfrm>
            <a:off x="9515979" y="5400939"/>
            <a:ext cx="1812980" cy="1323439"/>
          </a:xfrm>
          <a:prstGeom prst="rect">
            <a:avLst/>
          </a:prstGeom>
        </p:spPr>
        <p:txBody>
          <a:bodyPr wrap="square">
            <a:spAutoFit/>
          </a:bodyPr>
          <a:lstStyle/>
          <a:p>
            <a:pPr fontAlgn="base"/>
            <a:r>
              <a:rPr lang="el-GR" sz="1000" b="1" dirty="0">
                <a:solidFill>
                  <a:srgbClr val="303030"/>
                </a:solidFill>
                <a:latin typeface="roboto"/>
              </a:rPr>
              <a:t>Σύνδεσμος στο </a:t>
            </a:r>
            <a:r>
              <a:rPr lang="el-GR" sz="1000" b="1" dirty="0" err="1">
                <a:solidFill>
                  <a:srgbClr val="303030"/>
                </a:solidFill>
                <a:latin typeface="roboto"/>
              </a:rPr>
              <a:t>eClass</a:t>
            </a:r>
            <a:r>
              <a:rPr lang="el-GR" sz="1000" b="1" dirty="0">
                <a:solidFill>
                  <a:srgbClr val="303030"/>
                </a:solidFill>
                <a:latin typeface="roboto"/>
              </a:rPr>
              <a:t>:</a:t>
            </a:r>
          </a:p>
          <a:p>
            <a:pPr fontAlgn="base"/>
            <a:r>
              <a:rPr lang="el-GR" sz="1000" dirty="0">
                <a:solidFill>
                  <a:srgbClr val="000000"/>
                </a:solidFill>
                <a:latin typeface="roboto"/>
                <a:hlinkClick r:id="rId6"/>
              </a:rPr>
              <a:t>https://eclass.uniwa.gr/courses/DML105/</a:t>
            </a:r>
            <a:endParaRPr lang="el-GR" sz="1000" dirty="0">
              <a:solidFill>
                <a:srgbClr val="000000"/>
              </a:solidFill>
              <a:latin typeface="roboto"/>
            </a:endParaRPr>
          </a:p>
          <a:p>
            <a:pPr fontAlgn="base"/>
            <a:r>
              <a:rPr lang="el-GR" sz="1000" b="1" dirty="0">
                <a:solidFill>
                  <a:srgbClr val="303030"/>
                </a:solidFill>
                <a:latin typeface="roboto"/>
              </a:rPr>
              <a:t>Σύνδεσμος στο </a:t>
            </a:r>
            <a:r>
              <a:rPr lang="el-GR" sz="1000" b="1" dirty="0" err="1">
                <a:solidFill>
                  <a:srgbClr val="303030"/>
                </a:solidFill>
                <a:latin typeface="roboto"/>
              </a:rPr>
              <a:t>eClass</a:t>
            </a:r>
            <a:r>
              <a:rPr lang="el-GR" sz="1000" b="1" dirty="0">
                <a:solidFill>
                  <a:srgbClr val="303030"/>
                </a:solidFill>
                <a:latin typeface="roboto"/>
              </a:rPr>
              <a:t> εργαστηρίου:</a:t>
            </a:r>
          </a:p>
          <a:p>
            <a:pPr fontAlgn="base"/>
            <a:r>
              <a:rPr lang="el-GR" sz="1000" dirty="0">
                <a:solidFill>
                  <a:srgbClr val="000000"/>
                </a:solidFill>
                <a:latin typeface="roboto"/>
                <a:hlinkClick r:id="rId7"/>
              </a:rPr>
              <a:t>https://eclass.uniwa.gr/courses/TIE229/</a:t>
            </a:r>
            <a:endParaRPr lang="el-GR" sz="1000" dirty="0">
              <a:solidFill>
                <a:srgbClr val="000000"/>
              </a:solidFill>
              <a:latin typeface="roboto"/>
            </a:endParaRPr>
          </a:p>
          <a:p>
            <a:pPr fontAlgn="base"/>
            <a:endParaRPr lang="el-GR" sz="1000" dirty="0">
              <a:solidFill>
                <a:srgbClr val="000000"/>
              </a:solidFill>
              <a:latin typeface="roboto"/>
            </a:endParaRPr>
          </a:p>
        </p:txBody>
      </p:sp>
      <p:grpSp>
        <p:nvGrpSpPr>
          <p:cNvPr id="22" name="Ομάδα 21"/>
          <p:cNvGrpSpPr/>
          <p:nvPr/>
        </p:nvGrpSpPr>
        <p:grpSpPr>
          <a:xfrm>
            <a:off x="3489166" y="2753538"/>
            <a:ext cx="4669539" cy="2863018"/>
            <a:chOff x="3322190" y="3307787"/>
            <a:chExt cx="4669539" cy="2863018"/>
          </a:xfrm>
        </p:grpSpPr>
        <p:pic>
          <p:nvPicPr>
            <p:cNvPr id="14" name="Εικόνα 13"/>
            <p:cNvPicPr>
              <a:picLocks noChangeAspect="1"/>
            </p:cNvPicPr>
            <p:nvPr/>
          </p:nvPicPr>
          <p:blipFill rotWithShape="1">
            <a:blip r:embed="rId5" cstate="print">
              <a:extLst>
                <a:ext uri="{28A0092B-C50C-407E-A947-70E740481C1C}">
                  <a14:useLocalDpi xmlns:a14="http://schemas.microsoft.com/office/drawing/2010/main" val="0"/>
                </a:ext>
              </a:extLst>
            </a:blip>
            <a:srcRect l="49638" t="573" r="31076" b="90216"/>
            <a:stretch/>
          </p:blipFill>
          <p:spPr>
            <a:xfrm>
              <a:off x="3322190" y="3307787"/>
              <a:ext cx="1042521" cy="909502"/>
            </a:xfrm>
            <a:prstGeom prst="rect">
              <a:avLst/>
            </a:prstGeom>
          </p:spPr>
        </p:pic>
        <p:grpSp>
          <p:nvGrpSpPr>
            <p:cNvPr id="21" name="Ομάδα 20"/>
            <p:cNvGrpSpPr/>
            <p:nvPr/>
          </p:nvGrpSpPr>
          <p:grpSpPr>
            <a:xfrm>
              <a:off x="3656142" y="3493149"/>
              <a:ext cx="4335587" cy="2677656"/>
              <a:chOff x="3656142" y="3493149"/>
              <a:chExt cx="4335587" cy="2677656"/>
            </a:xfrm>
          </p:grpSpPr>
          <p:sp>
            <p:nvSpPr>
              <p:cNvPr id="18" name="Ορθογώνιο 17"/>
              <p:cNvSpPr/>
              <p:nvPr/>
            </p:nvSpPr>
            <p:spPr>
              <a:xfrm>
                <a:off x="3656142" y="3862481"/>
                <a:ext cx="4335587" cy="2308324"/>
              </a:xfrm>
              <a:prstGeom prst="rect">
                <a:avLst/>
              </a:prstGeom>
            </p:spPr>
            <p:txBody>
              <a:bodyPr wrap="square">
                <a:spAutoFit/>
              </a:bodyPr>
              <a:lstStyle/>
              <a:p>
                <a:pPr algn="just" fontAlgn="base"/>
                <a:r>
                  <a:rPr lang="el-GR" sz="800" dirty="0">
                    <a:solidFill>
                      <a:srgbClr val="000000"/>
                    </a:solidFill>
                    <a:latin typeface="roboto"/>
                  </a:rPr>
                  <a:t>Το μάθημα αρχικά περιλαμβάνει θεωρητικές διαλέξεις σε διάφορες ενότητες νόσων, εξετάζοντας τόσο την φυσιολογία των εμπλεκομένων συστημάτων όσο και την </a:t>
                </a:r>
                <a:r>
                  <a:rPr lang="el-GR" sz="800" dirty="0" err="1">
                    <a:solidFill>
                      <a:srgbClr val="000000"/>
                    </a:solidFill>
                    <a:latin typeface="roboto"/>
                  </a:rPr>
                  <a:t>παθοφυσιολογία</a:t>
                </a:r>
                <a:r>
                  <a:rPr lang="el-GR" sz="800" dirty="0">
                    <a:solidFill>
                      <a:srgbClr val="000000"/>
                    </a:solidFill>
                    <a:latin typeface="roboto"/>
                  </a:rPr>
                  <a:t> κατά την δημιουργία, εξέλιξη και διατήρηση των νόσων.  Διάφορες ιατρικές ειδικότητες θα επιληφθούν της παρουσίασης των </a:t>
                </a:r>
                <a:r>
                  <a:rPr lang="el-GR" sz="800" dirty="0" err="1">
                    <a:solidFill>
                      <a:srgbClr val="000000"/>
                    </a:solidFill>
                    <a:latin typeface="roboto"/>
                  </a:rPr>
                  <a:t>κυριοτέρων</a:t>
                </a:r>
                <a:r>
                  <a:rPr lang="el-GR" sz="800" dirty="0">
                    <a:solidFill>
                      <a:srgbClr val="000000"/>
                    </a:solidFill>
                    <a:latin typeface="roboto"/>
                  </a:rPr>
                  <a:t> νοσολογικών οντοτήτων.  Θα παρουσιαστεί εκτενώς η ανάγκη της συμβολής του εργαστηρίου στην διάγνωση και στην αξιολόγηση της πορείας των εκάστοτε νόσων. Δίδεται αρχικά μια ανάλυση των παλαιοτέρων εργαστηριακών τεχνικών και κατόπιν έμφαση στην εξέλιξη αυτών. Αναλύονται τόσο αιματολογικές εργαστηριακές παράμετροι όσο </a:t>
                </a:r>
                <a:r>
                  <a:rPr lang="el-GR" sz="800" dirty="0" err="1">
                    <a:solidFill>
                      <a:srgbClr val="000000"/>
                    </a:solidFill>
                    <a:latin typeface="roboto"/>
                  </a:rPr>
                  <a:t>όσο</a:t>
                </a:r>
                <a:r>
                  <a:rPr lang="el-GR" sz="800" dirty="0">
                    <a:solidFill>
                      <a:srgbClr val="000000"/>
                    </a:solidFill>
                    <a:latin typeface="roboto"/>
                  </a:rPr>
                  <a:t> και τεχνικές </a:t>
                </a:r>
                <a:r>
                  <a:rPr lang="el-GR" sz="800" dirty="0" err="1">
                    <a:solidFill>
                      <a:srgbClr val="000000"/>
                    </a:solidFill>
                    <a:latin typeface="roboto"/>
                  </a:rPr>
                  <a:t>νευροφυσιολογίας</a:t>
                </a:r>
                <a:r>
                  <a:rPr lang="el-GR" sz="800" dirty="0">
                    <a:solidFill>
                      <a:srgbClr val="000000"/>
                    </a:solidFill>
                    <a:latin typeface="roboto"/>
                  </a:rPr>
                  <a:t>, ηλεκτροκαρδιογραφίας και αναπνευστικής </a:t>
                </a:r>
                <a:r>
                  <a:rPr lang="el-GR" sz="800" dirty="0" err="1">
                    <a:solidFill>
                      <a:srgbClr val="000000"/>
                    </a:solidFill>
                    <a:latin typeface="roboto"/>
                  </a:rPr>
                  <a:t>παθοφυσιολογίας</a:t>
                </a:r>
                <a:r>
                  <a:rPr lang="el-GR" sz="800" dirty="0">
                    <a:solidFill>
                      <a:srgbClr val="000000"/>
                    </a:solidFill>
                    <a:latin typeface="roboto"/>
                  </a:rPr>
                  <a:t>. Παράλληλα, αναπτύσσονται και παρουσιάζονται οι σύγχρονες μοριακές τεχνικές ανά επιστημονικό πεδίο και γίνεται προσπάθεια σύζευξης των ευρημάτων αυτών με τις τεχνικές </a:t>
                </a:r>
                <a:r>
                  <a:rPr lang="el-GR" sz="800" dirty="0" err="1">
                    <a:solidFill>
                      <a:srgbClr val="000000"/>
                    </a:solidFill>
                    <a:latin typeface="roboto"/>
                  </a:rPr>
                  <a:t>ανοσοιστοχημείας</a:t>
                </a:r>
                <a:r>
                  <a:rPr lang="el-GR" sz="800" dirty="0">
                    <a:solidFill>
                      <a:srgbClr val="000000"/>
                    </a:solidFill>
                    <a:latin typeface="roboto"/>
                  </a:rPr>
                  <a:t> αλλά και με τα διάφορα είδη απεικονιστικών τεχνικών σε συστημικό, </a:t>
                </a:r>
                <a:r>
                  <a:rPr lang="el-GR" sz="800" dirty="0" err="1">
                    <a:solidFill>
                      <a:srgbClr val="000000"/>
                    </a:solidFill>
                    <a:latin typeface="roboto"/>
                  </a:rPr>
                  <a:t>ιστικό</a:t>
                </a:r>
                <a:r>
                  <a:rPr lang="el-GR" sz="800" dirty="0">
                    <a:solidFill>
                      <a:srgbClr val="000000"/>
                    </a:solidFill>
                    <a:latin typeface="roboto"/>
                  </a:rPr>
                  <a:t>, κυτταρικό η μοριακό επίπεδο.  Επίσης σύγχρονες τεχνικές αναγεννητικής Ιατρικής και </a:t>
                </a:r>
                <a:r>
                  <a:rPr lang="el-GR" sz="800" dirty="0" err="1">
                    <a:solidFill>
                      <a:srgbClr val="000000"/>
                    </a:solidFill>
                    <a:latin typeface="roboto"/>
                  </a:rPr>
                  <a:t>βλαστοκυττάρων</a:t>
                </a:r>
                <a:r>
                  <a:rPr lang="el-GR" sz="800" dirty="0">
                    <a:solidFill>
                      <a:srgbClr val="000000"/>
                    </a:solidFill>
                    <a:latin typeface="roboto"/>
                  </a:rPr>
                  <a:t> παρουσιάζονται σε νόσους όπου έχουν εφαρμογή τώρα η και στο μέλλον. Σκοπός των μαθημάτων είναι να συνδεθούν τα σύγχρονα εργαστηριακά μέσα στην Ιατρική και με τα πληροφοριακά συστήματα στην σωματική και ψυχική νόσο, όπως τουλάχιστον έχει εφαρμοστεί σήμερα και όπως προδιαγράφεται στο μέλλον.</a:t>
                </a:r>
              </a:p>
            </p:txBody>
          </p:sp>
          <p:sp>
            <p:nvSpPr>
              <p:cNvPr id="20" name="Ορθογώνιο 19"/>
              <p:cNvSpPr/>
              <p:nvPr/>
            </p:nvSpPr>
            <p:spPr>
              <a:xfrm>
                <a:off x="3656142" y="3493149"/>
                <a:ext cx="2896947" cy="369332"/>
              </a:xfrm>
              <a:prstGeom prst="rect">
                <a:avLst/>
              </a:prstGeom>
            </p:spPr>
            <p:txBody>
              <a:bodyPr wrap="none">
                <a:spAutoFit/>
              </a:bodyPr>
              <a:lstStyle/>
              <a:p>
                <a:r>
                  <a:rPr lang="el-GR" dirty="0">
                    <a:solidFill>
                      <a:srgbClr val="000000"/>
                    </a:solidFill>
                    <a:latin typeface="roboto"/>
                  </a:rPr>
                  <a:t>Ο σκοπός του μαθήματος </a:t>
                </a:r>
                <a:endParaRPr lang="el-GR" dirty="0"/>
              </a:p>
            </p:txBody>
          </p:sp>
        </p:grpSp>
      </p:grpSp>
      <p:pic>
        <p:nvPicPr>
          <p:cNvPr id="2" name="Εικόνα 1"/>
          <p:cNvPicPr>
            <a:picLocks noChangeAspect="1"/>
          </p:cNvPicPr>
          <p:nvPr/>
        </p:nvPicPr>
        <p:blipFill>
          <a:blip r:embed="rId8"/>
          <a:stretch>
            <a:fillRect/>
          </a:stretch>
        </p:blipFill>
        <p:spPr>
          <a:xfrm>
            <a:off x="9083041" y="852156"/>
            <a:ext cx="1623616" cy="2432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12079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28A0092B-C50C-407E-A947-70E740481C1C}">
                <a14:useLocalDpi xmlns:a14="http://schemas.microsoft.com/office/drawing/2010/main" val="0"/>
              </a:ext>
            </a:extLst>
          </a:blip>
          <a:srcRect t="22976" b="23551"/>
          <a:stretch/>
        </p:blipFill>
        <p:spPr>
          <a:xfrm>
            <a:off x="3153076" y="-288140"/>
            <a:ext cx="8436730" cy="6381410"/>
          </a:xfrm>
          <a:prstGeom prst="rect">
            <a:avLst/>
          </a:prstGeom>
        </p:spPr>
      </p:pic>
      <p:sp>
        <p:nvSpPr>
          <p:cNvPr id="3" name="Ορθογώνιο 2"/>
          <p:cNvSpPr/>
          <p:nvPr/>
        </p:nvSpPr>
        <p:spPr>
          <a:xfrm>
            <a:off x="869142" y="1744575"/>
            <a:ext cx="2890535" cy="646331"/>
          </a:xfrm>
          <a:prstGeom prst="rect">
            <a:avLst/>
          </a:prstGeom>
        </p:spPr>
        <p:txBody>
          <a:bodyPr wrap="none">
            <a:spAutoFit/>
          </a:bodyPr>
          <a:lstStyle/>
          <a:p>
            <a:pPr algn="ctr"/>
            <a:r>
              <a:rPr lang="el-GR" sz="2800" dirty="0">
                <a:ln w="0"/>
                <a:latin typeface="Book Antiqua" panose="02040602050305030304" pitchFamily="18" charset="0"/>
              </a:rPr>
              <a:t>το</a:t>
            </a:r>
            <a:r>
              <a:rPr lang="el-GR" sz="3200" dirty="0">
                <a:ln w="0"/>
                <a:latin typeface="Book Antiqua" panose="02040602050305030304" pitchFamily="18" charset="0"/>
              </a:rPr>
              <a:t> </a:t>
            </a:r>
            <a:r>
              <a:rPr lang="el-GR" sz="3600" b="1" dirty="0" smtClean="0">
                <a:ln w="0"/>
                <a:solidFill>
                  <a:schemeClr val="accent1">
                    <a:lumMod val="75000"/>
                  </a:schemeClr>
                </a:solidFill>
                <a:latin typeface="Book Antiqua" panose="02040602050305030304" pitchFamily="18" charset="0"/>
              </a:rPr>
              <a:t>ΕΠΙ</a:t>
            </a:r>
            <a:r>
              <a:rPr lang="el-GR" sz="3200" dirty="0" smtClean="0">
                <a:ln w="0"/>
                <a:solidFill>
                  <a:srgbClr val="CA0000"/>
                </a:solidFill>
                <a:latin typeface="Book Antiqua" panose="02040602050305030304" pitchFamily="18" charset="0"/>
              </a:rPr>
              <a:t> </a:t>
            </a:r>
            <a:r>
              <a:rPr lang="el-GR" sz="2800" dirty="0">
                <a:ln w="0"/>
                <a:latin typeface="Book Antiqua" panose="02040602050305030304" pitchFamily="18" charset="0"/>
              </a:rPr>
              <a:t>πλέον…</a:t>
            </a:r>
            <a:endParaRPr lang="en-US" sz="2800" dirty="0">
              <a:ln w="0"/>
              <a:latin typeface="Book Antiqua" panose="02040602050305030304" pitchFamily="18" charset="0"/>
            </a:endParaRPr>
          </a:p>
        </p:txBody>
      </p:sp>
      <p:sp>
        <p:nvSpPr>
          <p:cNvPr id="4" name="Ορθογώνιο 3"/>
          <p:cNvSpPr/>
          <p:nvPr/>
        </p:nvSpPr>
        <p:spPr>
          <a:xfrm>
            <a:off x="290584" y="3151484"/>
            <a:ext cx="3718216" cy="923330"/>
          </a:xfrm>
          <a:prstGeom prst="rect">
            <a:avLst/>
          </a:prstGeom>
          <a:ln w="28575">
            <a:solidFill>
              <a:schemeClr val="tx1"/>
            </a:solidFill>
          </a:ln>
        </p:spPr>
        <p:txBody>
          <a:bodyPr wrap="square">
            <a:spAutoFit/>
          </a:bodyPr>
          <a:lstStyle/>
          <a:p>
            <a:r>
              <a:rPr lang="el-GR" dirty="0">
                <a:latin typeface="Aka-AcidGR-MuliLight" panose="02000603000000000000" pitchFamily="50" charset="-95"/>
              </a:rPr>
              <a:t>Πρόγραμμα Δια Βίου Εκπαίδευσης: Αιμοληψία – Επιπλοκές και Αντιπηκτικά</a:t>
            </a:r>
          </a:p>
        </p:txBody>
      </p:sp>
      <p:grpSp>
        <p:nvGrpSpPr>
          <p:cNvPr id="14" name="Ομάδα 13"/>
          <p:cNvGrpSpPr/>
          <p:nvPr/>
        </p:nvGrpSpPr>
        <p:grpSpPr>
          <a:xfrm>
            <a:off x="330797" y="41566"/>
            <a:ext cx="11752617" cy="6726502"/>
            <a:chOff x="330797" y="41566"/>
            <a:chExt cx="11752617" cy="6726502"/>
          </a:xfrm>
        </p:grpSpPr>
        <p:grpSp>
          <p:nvGrpSpPr>
            <p:cNvPr id="15" name="Ομάδα 14"/>
            <p:cNvGrpSpPr/>
            <p:nvPr/>
          </p:nvGrpSpPr>
          <p:grpSpPr>
            <a:xfrm>
              <a:off x="330797" y="255571"/>
              <a:ext cx="10019702" cy="6512497"/>
              <a:chOff x="330797" y="255571"/>
              <a:chExt cx="10019702" cy="6512497"/>
            </a:xfrm>
          </p:grpSpPr>
          <p:pic>
            <p:nvPicPr>
              <p:cNvPr id="17" name="Εικόνα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8" name="Ορθογώνιο 17"/>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16"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pic>
        <p:nvPicPr>
          <p:cNvPr id="19" name="Εικόνα 18"/>
          <p:cNvPicPr>
            <a:picLocks noChangeAspect="1"/>
          </p:cNvPicPr>
          <p:nvPr/>
        </p:nvPicPr>
        <p:blipFill rotWithShape="1">
          <a:blip r:embed="rId6" cstate="print">
            <a:extLst>
              <a:ext uri="{28A0092B-C50C-407E-A947-70E740481C1C}">
                <a14:useLocalDpi xmlns:a14="http://schemas.microsoft.com/office/drawing/2010/main" val="0"/>
              </a:ext>
            </a:extLst>
          </a:blip>
          <a:srcRect l="20161" t="33069" r="30785" b="48814"/>
          <a:stretch/>
        </p:blipFill>
        <p:spPr>
          <a:xfrm>
            <a:off x="308025" y="5221927"/>
            <a:ext cx="1841667" cy="1242511"/>
          </a:xfrm>
          <a:prstGeom prst="rect">
            <a:avLst/>
          </a:prstGeom>
        </p:spPr>
      </p:pic>
      <p:pic>
        <p:nvPicPr>
          <p:cNvPr id="21" name="Εικόνα 20"/>
          <p:cNvPicPr>
            <a:picLocks noChangeAspect="1"/>
          </p:cNvPicPr>
          <p:nvPr/>
        </p:nvPicPr>
        <p:blipFill rotWithShape="1">
          <a:blip r:embed="rId6" cstate="print">
            <a:extLst>
              <a:ext uri="{28A0092B-C50C-407E-A947-70E740481C1C}">
                <a14:useLocalDpi xmlns:a14="http://schemas.microsoft.com/office/drawing/2010/main" val="0"/>
              </a:ext>
            </a:extLst>
          </a:blip>
          <a:srcRect l="49638" t="573" r="31076" b="90216"/>
          <a:stretch/>
        </p:blipFill>
        <p:spPr>
          <a:xfrm>
            <a:off x="11189166" y="5791252"/>
            <a:ext cx="1042521" cy="909502"/>
          </a:xfrm>
          <a:prstGeom prst="rect">
            <a:avLst/>
          </a:prstGeom>
        </p:spPr>
      </p:pic>
      <p:pic>
        <p:nvPicPr>
          <p:cNvPr id="22" name="Εικόνα 21"/>
          <p:cNvPicPr>
            <a:picLocks noChangeAspect="1"/>
          </p:cNvPicPr>
          <p:nvPr/>
        </p:nvPicPr>
        <p:blipFill rotWithShape="1">
          <a:blip r:embed="rId6" cstate="print">
            <a:extLst>
              <a:ext uri="{28A0092B-C50C-407E-A947-70E740481C1C}">
                <a14:useLocalDpi xmlns:a14="http://schemas.microsoft.com/office/drawing/2010/main" val="0"/>
              </a:ext>
            </a:extLst>
          </a:blip>
          <a:srcRect l="20161" t="1657" r="66825" b="71121"/>
          <a:stretch/>
        </p:blipFill>
        <p:spPr>
          <a:xfrm>
            <a:off x="212255" y="4298211"/>
            <a:ext cx="939502" cy="3590117"/>
          </a:xfrm>
          <a:prstGeom prst="rect">
            <a:avLst/>
          </a:prstGeom>
        </p:spPr>
      </p:pic>
      <p:pic>
        <p:nvPicPr>
          <p:cNvPr id="23" name="Εικόνα 22"/>
          <p:cNvPicPr>
            <a:picLocks noChangeAspect="1"/>
          </p:cNvPicPr>
          <p:nvPr/>
        </p:nvPicPr>
        <p:blipFill rotWithShape="1">
          <a:blip r:embed="rId6" cstate="print">
            <a:extLst>
              <a:ext uri="{28A0092B-C50C-407E-A947-70E740481C1C}">
                <a14:useLocalDpi xmlns:a14="http://schemas.microsoft.com/office/drawing/2010/main" val="0"/>
              </a:ext>
            </a:extLst>
          </a:blip>
          <a:srcRect l="18808" t="52698" r="32138" b="29185"/>
          <a:stretch/>
        </p:blipFill>
        <p:spPr>
          <a:xfrm>
            <a:off x="960652" y="5053936"/>
            <a:ext cx="1841667" cy="1242511"/>
          </a:xfrm>
          <a:prstGeom prst="rect">
            <a:avLst/>
          </a:prstGeom>
        </p:spPr>
      </p:pic>
    </p:spTree>
    <p:extLst>
      <p:ext uri="{BB962C8B-B14F-4D97-AF65-F5344CB8AC3E}">
        <p14:creationId xmlns:p14="http://schemas.microsoft.com/office/powerpoint/2010/main" val="55583836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1916" r="4622"/>
          <a:stretch/>
        </p:blipFill>
        <p:spPr>
          <a:xfrm>
            <a:off x="-31750" y="3708798"/>
            <a:ext cx="5688048" cy="3059270"/>
          </a:xfrm>
          <a:prstGeom prst="rect">
            <a:avLst/>
          </a:prstGeom>
        </p:spPr>
      </p:pic>
      <p:grpSp>
        <p:nvGrpSpPr>
          <p:cNvPr id="8" name="Ομάδα 7"/>
          <p:cNvGrpSpPr/>
          <p:nvPr/>
        </p:nvGrpSpPr>
        <p:grpSpPr>
          <a:xfrm>
            <a:off x="330797" y="41566"/>
            <a:ext cx="11752617" cy="6726502"/>
            <a:chOff x="330797" y="41566"/>
            <a:chExt cx="11752617" cy="6726502"/>
          </a:xfrm>
        </p:grpSpPr>
        <p:grpSp>
          <p:nvGrpSpPr>
            <p:cNvPr id="3" name="Ομάδα 2"/>
            <p:cNvGrpSpPr/>
            <p:nvPr/>
          </p:nvGrpSpPr>
          <p:grpSpPr>
            <a:xfrm>
              <a:off x="330797" y="255571"/>
              <a:ext cx="10019702" cy="6512497"/>
              <a:chOff x="330797" y="255571"/>
              <a:chExt cx="10019702" cy="6512497"/>
            </a:xfrm>
          </p:grpSpPr>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6" name="Ορθογώνιο 5"/>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7" name="Picture 10">
              <a:extLst>
                <a:ext uri="{FF2B5EF4-FFF2-40B4-BE49-F238E27FC236}">
                  <a16:creationId xmlns:a16="http://schemas.microsoft.com/office/drawing/2014/main" id="{32941E06-3D1C-CB41-A872-760B2184C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0" name="Ορθογώνιο 9"/>
          <p:cNvSpPr/>
          <p:nvPr/>
        </p:nvSpPr>
        <p:spPr>
          <a:xfrm>
            <a:off x="1270299" y="1822221"/>
            <a:ext cx="9194501" cy="4210279"/>
          </a:xfrm>
          <a:prstGeom prst="rect">
            <a:avLst/>
          </a:prstGeom>
          <a:solidFill>
            <a:schemeClr val="accent1">
              <a:lumMod val="40000"/>
              <a:lumOff val="60000"/>
              <a:alpha val="76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9" name="Ορθογώνιο 8"/>
          <p:cNvSpPr/>
          <p:nvPr/>
        </p:nvSpPr>
        <p:spPr>
          <a:xfrm>
            <a:off x="7122600" y="1601806"/>
            <a:ext cx="3499676" cy="830997"/>
          </a:xfrm>
          <a:prstGeom prst="rect">
            <a:avLst/>
          </a:prstGeom>
        </p:spPr>
        <p:txBody>
          <a:bodyPr wrap="none">
            <a:spAutoFit/>
          </a:bodyPr>
          <a:lstStyle/>
          <a:p>
            <a:r>
              <a:rPr lang="en-US" sz="4800" dirty="0" smtClean="0">
                <a:solidFill>
                  <a:schemeClr val="bg1"/>
                </a:solidFill>
                <a:latin typeface="CF Panoptik ExtraBold" panose="02010904020000000000" pitchFamily="50" charset="0"/>
              </a:rPr>
              <a:t>E</a:t>
            </a:r>
            <a:r>
              <a:rPr lang="el-GR" sz="4800" dirty="0" err="1" smtClean="0">
                <a:solidFill>
                  <a:schemeClr val="bg1"/>
                </a:solidFill>
                <a:latin typeface="CF Panoptik ExtraBold" panose="02010904020000000000" pitchFamily="50" charset="0"/>
              </a:rPr>
              <a:t>υχαριστίες</a:t>
            </a:r>
            <a:endParaRPr lang="el-GR" sz="4800" dirty="0">
              <a:solidFill>
                <a:schemeClr val="bg1"/>
              </a:solidFill>
              <a:latin typeface="CF Panoptik ExtraBold" panose="02010904020000000000" pitchFamily="50" charset="0"/>
            </a:endParaRPr>
          </a:p>
        </p:txBody>
      </p:sp>
      <p:pic>
        <p:nvPicPr>
          <p:cNvPr id="11" name="Εικόνα 10"/>
          <p:cNvPicPr>
            <a:picLocks noChangeAspect="1"/>
          </p:cNvPicPr>
          <p:nvPr/>
        </p:nvPicPr>
        <p:blipFill rotWithShape="1">
          <a:blip r:embed="rId7" cstate="print">
            <a:extLst>
              <a:ext uri="{28A0092B-C50C-407E-A947-70E740481C1C}">
                <a14:useLocalDpi xmlns:a14="http://schemas.microsoft.com/office/drawing/2010/main" val="0"/>
              </a:ext>
            </a:extLst>
          </a:blip>
          <a:srcRect l="17117" r="65631" b="71099"/>
          <a:stretch/>
        </p:blipFill>
        <p:spPr>
          <a:xfrm>
            <a:off x="586084" y="1601806"/>
            <a:ext cx="1282701" cy="3925124"/>
          </a:xfrm>
          <a:prstGeom prst="rect">
            <a:avLst/>
          </a:prstGeom>
        </p:spPr>
      </p:pic>
      <p:pic>
        <p:nvPicPr>
          <p:cNvPr id="14" name="Εικόνα 13"/>
          <p:cNvPicPr>
            <a:picLocks noChangeAspect="1"/>
          </p:cNvPicPr>
          <p:nvPr/>
        </p:nvPicPr>
        <p:blipFill rotWithShape="1">
          <a:blip r:embed="rId7" cstate="print">
            <a:extLst>
              <a:ext uri="{28A0092B-C50C-407E-A947-70E740481C1C}">
                <a14:useLocalDpi xmlns:a14="http://schemas.microsoft.com/office/drawing/2010/main" val="0"/>
              </a:ext>
            </a:extLst>
          </a:blip>
          <a:srcRect l="22875" t="55970" r="31797" b="31253"/>
          <a:stretch/>
        </p:blipFill>
        <p:spPr>
          <a:xfrm>
            <a:off x="10557195" y="5033114"/>
            <a:ext cx="1701800" cy="876300"/>
          </a:xfrm>
          <a:prstGeom prst="rect">
            <a:avLst/>
          </a:prstGeom>
        </p:spPr>
      </p:pic>
      <p:pic>
        <p:nvPicPr>
          <p:cNvPr id="15" name="Εικόνα 14"/>
          <p:cNvPicPr>
            <a:picLocks noChangeAspect="1"/>
          </p:cNvPicPr>
          <p:nvPr/>
        </p:nvPicPr>
        <p:blipFill rotWithShape="1">
          <a:blip r:embed="rId7" cstate="print">
            <a:extLst>
              <a:ext uri="{28A0092B-C50C-407E-A947-70E740481C1C}">
                <a14:useLocalDpi xmlns:a14="http://schemas.microsoft.com/office/drawing/2010/main" val="0"/>
              </a:ext>
            </a:extLst>
          </a:blip>
          <a:srcRect l="18452" t="32515" r="31484" b="47855"/>
          <a:stretch/>
        </p:blipFill>
        <p:spPr>
          <a:xfrm>
            <a:off x="9934127" y="5238433"/>
            <a:ext cx="1879600" cy="1346200"/>
          </a:xfrm>
          <a:prstGeom prst="rect">
            <a:avLst/>
          </a:prstGeom>
        </p:spPr>
      </p:pic>
      <p:pic>
        <p:nvPicPr>
          <p:cNvPr id="16" name="Εικόνα 15"/>
          <p:cNvPicPr>
            <a:picLocks noChangeAspect="1"/>
          </p:cNvPicPr>
          <p:nvPr/>
        </p:nvPicPr>
        <p:blipFill rotWithShape="1">
          <a:blip r:embed="rId7" cstate="print">
            <a:extLst>
              <a:ext uri="{28A0092B-C50C-407E-A947-70E740481C1C}">
                <a14:useLocalDpi xmlns:a14="http://schemas.microsoft.com/office/drawing/2010/main" val="0"/>
              </a:ext>
            </a:extLst>
          </a:blip>
          <a:srcRect l="46446" r="33596" b="89630"/>
          <a:stretch/>
        </p:blipFill>
        <p:spPr>
          <a:xfrm>
            <a:off x="836238" y="5689084"/>
            <a:ext cx="749301" cy="711200"/>
          </a:xfrm>
          <a:prstGeom prst="rect">
            <a:avLst/>
          </a:prstGeom>
        </p:spPr>
      </p:pic>
      <p:pic>
        <p:nvPicPr>
          <p:cNvPr id="17" name="Εικόνα 16"/>
          <p:cNvPicPr>
            <a:picLocks noChangeAspect="1"/>
          </p:cNvPicPr>
          <p:nvPr/>
        </p:nvPicPr>
        <p:blipFill rotWithShape="1">
          <a:blip r:embed="rId7" cstate="print">
            <a:extLst>
              <a:ext uri="{28A0092B-C50C-407E-A947-70E740481C1C}">
                <a14:useLocalDpi xmlns:a14="http://schemas.microsoft.com/office/drawing/2010/main" val="0"/>
              </a:ext>
            </a:extLst>
          </a:blip>
          <a:srcRect l="46446" r="33596" b="89630"/>
          <a:stretch/>
        </p:blipFill>
        <p:spPr>
          <a:xfrm>
            <a:off x="9601198" y="5691939"/>
            <a:ext cx="749301" cy="711200"/>
          </a:xfrm>
          <a:prstGeom prst="rect">
            <a:avLst/>
          </a:prstGeom>
        </p:spPr>
      </p:pic>
    </p:spTree>
    <p:extLst>
      <p:ext uri="{BB962C8B-B14F-4D97-AF65-F5344CB8AC3E}">
        <p14:creationId xmlns:p14="http://schemas.microsoft.com/office/powerpoint/2010/main" val="3746093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p:cNvPicPr>
            <a:picLocks noChangeAspect="1"/>
          </p:cNvPicPr>
          <p:nvPr/>
        </p:nvPicPr>
        <p:blipFill rotWithShape="1">
          <a:blip r:embed="rId2" cstate="print">
            <a:extLst>
              <a:ext uri="{28A0092B-C50C-407E-A947-70E740481C1C}">
                <a14:useLocalDpi xmlns:a14="http://schemas.microsoft.com/office/drawing/2010/main" val="0"/>
              </a:ext>
            </a:extLst>
          </a:blip>
          <a:srcRect l="2240" t="72974" r="4947" b="2521"/>
          <a:stretch/>
        </p:blipFill>
        <p:spPr>
          <a:xfrm>
            <a:off x="8526163" y="4599863"/>
            <a:ext cx="3484605" cy="1680519"/>
          </a:xfrm>
          <a:prstGeom prst="rect">
            <a:avLst/>
          </a:prstGeom>
        </p:spPr>
      </p:pic>
      <p:pic>
        <p:nvPicPr>
          <p:cNvPr id="4" name="Εικόνα 3"/>
          <p:cNvPicPr>
            <a:picLocks noChangeAspect="1"/>
          </p:cNvPicPr>
          <p:nvPr/>
        </p:nvPicPr>
        <p:blipFill rotWithShape="1">
          <a:blip r:embed="rId3" cstate="print">
            <a:extLst>
              <a:ext uri="{28A0092B-C50C-407E-A947-70E740481C1C}">
                <a14:useLocalDpi xmlns:a14="http://schemas.microsoft.com/office/drawing/2010/main" val="0"/>
              </a:ext>
            </a:extLst>
          </a:blip>
          <a:srcRect t="2275" b="22220"/>
          <a:stretch/>
        </p:blipFill>
        <p:spPr>
          <a:xfrm>
            <a:off x="0" y="-27709"/>
            <a:ext cx="12192000" cy="6899564"/>
          </a:xfrm>
          <a:prstGeom prst="rect">
            <a:avLst/>
          </a:prstGeom>
        </p:spPr>
      </p:pic>
      <p:sp>
        <p:nvSpPr>
          <p:cNvPr id="5" name="Ορθογώνιο 4"/>
          <p:cNvSpPr/>
          <p:nvPr/>
        </p:nvSpPr>
        <p:spPr>
          <a:xfrm>
            <a:off x="2543640" y="3285897"/>
            <a:ext cx="4621778" cy="2308324"/>
          </a:xfrm>
          <a:prstGeom prst="rect">
            <a:avLst/>
          </a:prstGeom>
        </p:spPr>
        <p:txBody>
          <a:bodyPr wrap="none">
            <a:spAutoFit/>
          </a:bodyPr>
          <a:lstStyle/>
          <a:p>
            <a:r>
              <a:rPr lang="el-GR" sz="7200" dirty="0">
                <a:solidFill>
                  <a:schemeClr val="bg1"/>
                </a:solidFill>
                <a:latin typeface="Aka-AcidGR-MuliLight" panose="02000603000000000000" pitchFamily="50" charset="-95"/>
              </a:rPr>
              <a:t>Καλό </a:t>
            </a:r>
            <a:endParaRPr lang="en-US" sz="7200" dirty="0" smtClean="0">
              <a:solidFill>
                <a:schemeClr val="bg1"/>
              </a:solidFill>
              <a:latin typeface="Aka-AcidGR-MuliLight" panose="02000603000000000000" pitchFamily="50" charset="-95"/>
            </a:endParaRPr>
          </a:p>
          <a:p>
            <a:r>
              <a:rPr lang="el-GR" sz="7200" dirty="0" smtClean="0">
                <a:solidFill>
                  <a:schemeClr val="bg1"/>
                </a:solidFill>
                <a:latin typeface="Aka-AcidGR-MuliLight" panose="02000603000000000000" pitchFamily="50" charset="-95"/>
              </a:rPr>
              <a:t>καλοκαίρι</a:t>
            </a:r>
            <a:endParaRPr lang="el-GR" sz="7200" dirty="0">
              <a:solidFill>
                <a:schemeClr val="bg1"/>
              </a:solidFill>
              <a:latin typeface="Aka-AcidGR-MuliLight" panose="02000603000000000000" pitchFamily="50" charset="-95"/>
            </a:endParaRPr>
          </a:p>
        </p:txBody>
      </p:sp>
      <p:pic>
        <p:nvPicPr>
          <p:cNvPr id="11" name="Εικόνα 10"/>
          <p:cNvPicPr>
            <a:picLocks noChangeAspect="1"/>
          </p:cNvPicPr>
          <p:nvPr/>
        </p:nvPicPr>
        <p:blipFill rotWithShape="1">
          <a:blip r:embed="rId2" cstate="print">
            <a:extLst>
              <a:ext uri="{28A0092B-C50C-407E-A947-70E740481C1C}">
                <a14:useLocalDpi xmlns:a14="http://schemas.microsoft.com/office/drawing/2010/main" val="0"/>
              </a:ext>
            </a:extLst>
          </a:blip>
          <a:srcRect l="20161" t="33069" r="30785" b="48814"/>
          <a:stretch/>
        </p:blipFill>
        <p:spPr>
          <a:xfrm>
            <a:off x="10004893" y="5440123"/>
            <a:ext cx="1841667" cy="1242511"/>
          </a:xfrm>
          <a:prstGeom prst="rect">
            <a:avLst/>
          </a:prstGeom>
        </p:spPr>
      </p:pic>
      <p:pic>
        <p:nvPicPr>
          <p:cNvPr id="12" name="Εικόνα 11"/>
          <p:cNvPicPr>
            <a:picLocks noChangeAspect="1"/>
          </p:cNvPicPr>
          <p:nvPr/>
        </p:nvPicPr>
        <p:blipFill rotWithShape="1">
          <a:blip r:embed="rId2" cstate="print">
            <a:extLst>
              <a:ext uri="{28A0092B-C50C-407E-A947-70E740481C1C}">
                <a14:useLocalDpi xmlns:a14="http://schemas.microsoft.com/office/drawing/2010/main" val="0"/>
              </a:ext>
            </a:extLst>
          </a:blip>
          <a:srcRect l="20161" t="1657" r="66825" b="71121"/>
          <a:stretch/>
        </p:blipFill>
        <p:spPr>
          <a:xfrm>
            <a:off x="802069" y="-304220"/>
            <a:ext cx="939502" cy="3590117"/>
          </a:xfrm>
          <a:prstGeom prst="rect">
            <a:avLst/>
          </a:prstGeom>
        </p:spPr>
      </p:pic>
      <p:pic>
        <p:nvPicPr>
          <p:cNvPr id="13" name="Εικόνα 12"/>
          <p:cNvPicPr>
            <a:picLocks noChangeAspect="1"/>
          </p:cNvPicPr>
          <p:nvPr/>
        </p:nvPicPr>
        <p:blipFill rotWithShape="1">
          <a:blip r:embed="rId2" cstate="print">
            <a:extLst>
              <a:ext uri="{28A0092B-C50C-407E-A947-70E740481C1C}">
                <a14:useLocalDpi xmlns:a14="http://schemas.microsoft.com/office/drawing/2010/main" val="0"/>
              </a:ext>
            </a:extLst>
          </a:blip>
          <a:srcRect l="18808" t="52698" r="32138" b="29185"/>
          <a:stretch/>
        </p:blipFill>
        <p:spPr>
          <a:xfrm>
            <a:off x="0" y="9986"/>
            <a:ext cx="1841667" cy="1242511"/>
          </a:xfrm>
          <a:prstGeom prst="rect">
            <a:avLst/>
          </a:prstGeom>
        </p:spPr>
      </p:pic>
      <p:pic>
        <p:nvPicPr>
          <p:cNvPr id="14" name="Εικόνα 13"/>
          <p:cNvPicPr>
            <a:picLocks noChangeAspect="1"/>
          </p:cNvPicPr>
          <p:nvPr/>
        </p:nvPicPr>
        <p:blipFill rotWithShape="1">
          <a:blip r:embed="rId2" cstate="print">
            <a:extLst>
              <a:ext uri="{28A0092B-C50C-407E-A947-70E740481C1C}">
                <a14:useLocalDpi xmlns:a14="http://schemas.microsoft.com/office/drawing/2010/main" val="0"/>
              </a:ext>
            </a:extLst>
          </a:blip>
          <a:srcRect l="47808" t="277" r="32684" b="89749"/>
          <a:stretch/>
        </p:blipFill>
        <p:spPr>
          <a:xfrm>
            <a:off x="11114159" y="5377338"/>
            <a:ext cx="732401" cy="684040"/>
          </a:xfrm>
          <a:prstGeom prst="rect">
            <a:avLst/>
          </a:prstGeom>
        </p:spPr>
      </p:pic>
      <p:pic>
        <p:nvPicPr>
          <p:cNvPr id="15" name="Εικόνα 14"/>
          <p:cNvPicPr>
            <a:picLocks noChangeAspect="1"/>
          </p:cNvPicPr>
          <p:nvPr/>
        </p:nvPicPr>
        <p:blipFill rotWithShape="1">
          <a:blip r:embed="rId2" cstate="print">
            <a:extLst>
              <a:ext uri="{28A0092B-C50C-407E-A947-70E740481C1C}">
                <a14:useLocalDpi xmlns:a14="http://schemas.microsoft.com/office/drawing/2010/main" val="0"/>
              </a:ext>
            </a:extLst>
          </a:blip>
          <a:srcRect l="47808" t="277" r="32684" b="89749"/>
          <a:stretch/>
        </p:blipFill>
        <p:spPr>
          <a:xfrm>
            <a:off x="335772" y="910477"/>
            <a:ext cx="732401" cy="684040"/>
          </a:xfrm>
          <a:prstGeom prst="rect">
            <a:avLst/>
          </a:prstGeom>
        </p:spPr>
      </p:pic>
    </p:spTree>
    <p:extLst>
      <p:ext uri="{BB962C8B-B14F-4D97-AF65-F5344CB8AC3E}">
        <p14:creationId xmlns:p14="http://schemas.microsoft.com/office/powerpoint/2010/main" val="4948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p:nvPr/>
        </p:nvSpPr>
        <p:spPr>
          <a:xfrm>
            <a:off x="2328413" y="1635941"/>
            <a:ext cx="5540299" cy="954107"/>
          </a:xfrm>
          <a:prstGeom prst="rect">
            <a:avLst/>
          </a:prstGeom>
        </p:spPr>
        <p:txBody>
          <a:bodyPr wrap="none">
            <a:spAutoFit/>
          </a:bodyPr>
          <a:lstStyle/>
          <a:p>
            <a:r>
              <a:rPr lang="el-GR" sz="2800" dirty="0" smtClean="0">
                <a:solidFill>
                  <a:schemeClr val="bg1"/>
                </a:solidFill>
                <a:latin typeface="Century Gothic" panose="020B0502020202020204" pitchFamily="34" charset="0"/>
                <a:cs typeface="Courier New" panose="02070309020205020404" pitchFamily="49" charset="0"/>
              </a:rPr>
              <a:t>Έναρξη χειμερινού εξαμήνου …</a:t>
            </a:r>
            <a:endParaRPr lang="el-GR" sz="2800" dirty="0">
              <a:solidFill>
                <a:schemeClr val="bg1"/>
              </a:solidFill>
              <a:latin typeface="Century Gothic" panose="020B0502020202020204" pitchFamily="34" charset="0"/>
              <a:cs typeface="Courier New" panose="02070309020205020404" pitchFamily="49" charset="0"/>
            </a:endParaRPr>
          </a:p>
          <a:p>
            <a:r>
              <a:rPr lang="el-GR" sz="2800" dirty="0" smtClean="0">
                <a:solidFill>
                  <a:srgbClr val="FFC000"/>
                </a:solidFill>
                <a:latin typeface="Century Gothic" panose="020B0502020202020204" pitchFamily="34" charset="0"/>
                <a:cs typeface="Courier New" panose="02070309020205020404" pitchFamily="49" charset="0"/>
              </a:rPr>
              <a:t>Δευτέρα 04 Οκτωβρίου 2021 </a:t>
            </a:r>
            <a:endParaRPr lang="en-US" sz="2800" dirty="0">
              <a:solidFill>
                <a:srgbClr val="FFC000"/>
              </a:solidFill>
              <a:latin typeface="Century Gothic" panose="020B0502020202020204" pitchFamily="34" charset="0"/>
              <a:cs typeface="Courier New" panose="02070309020205020404" pitchFamily="49" charset="0"/>
            </a:endParaRPr>
          </a:p>
        </p:txBody>
      </p:sp>
      <p:grpSp>
        <p:nvGrpSpPr>
          <p:cNvPr id="4" name="Ομάδα 3"/>
          <p:cNvGrpSpPr/>
          <p:nvPr/>
        </p:nvGrpSpPr>
        <p:grpSpPr>
          <a:xfrm>
            <a:off x="330797" y="41566"/>
            <a:ext cx="11752617" cy="6726502"/>
            <a:chOff x="330797" y="41566"/>
            <a:chExt cx="11752617" cy="6726502"/>
          </a:xfrm>
        </p:grpSpPr>
        <p:grpSp>
          <p:nvGrpSpPr>
            <p:cNvPr id="5" name="Ομάδα 4"/>
            <p:cNvGrpSpPr/>
            <p:nvPr/>
          </p:nvGrpSpPr>
          <p:grpSpPr>
            <a:xfrm>
              <a:off x="330797" y="255571"/>
              <a:ext cx="10019702" cy="6512497"/>
              <a:chOff x="330797" y="255571"/>
              <a:chExt cx="10019702" cy="6512497"/>
            </a:xfrm>
          </p:grpSpPr>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8" name="Ορθογώνιο 7"/>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6"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cxnSp>
        <p:nvCxnSpPr>
          <p:cNvPr id="12" name="Ευθεία γραμμή σύνδεσης 11"/>
          <p:cNvCxnSpPr/>
          <p:nvPr/>
        </p:nvCxnSpPr>
        <p:spPr>
          <a:xfrm>
            <a:off x="2184401" y="1700739"/>
            <a:ext cx="0" cy="2425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Εικόνα 12"/>
          <p:cNvPicPr>
            <a:picLocks noChangeAspect="1"/>
          </p:cNvPicPr>
          <p:nvPr/>
        </p:nvPicPr>
        <p:blipFill rotWithShape="1">
          <a:blip r:embed="rId6" cstate="print">
            <a:extLst>
              <a:ext uri="{28A0092B-C50C-407E-A947-70E740481C1C}">
                <a14:useLocalDpi xmlns:a14="http://schemas.microsoft.com/office/drawing/2010/main" val="0"/>
              </a:ext>
            </a:extLst>
          </a:blip>
          <a:srcRect l="20161" t="1657" r="66825" b="71121"/>
          <a:stretch/>
        </p:blipFill>
        <p:spPr>
          <a:xfrm>
            <a:off x="1388911" y="1438082"/>
            <a:ext cx="939502" cy="3590117"/>
          </a:xfrm>
          <a:prstGeom prst="rect">
            <a:avLst/>
          </a:prstGeom>
        </p:spPr>
      </p:pic>
      <p:grpSp>
        <p:nvGrpSpPr>
          <p:cNvPr id="17" name="Ομάδα 16"/>
          <p:cNvGrpSpPr/>
          <p:nvPr/>
        </p:nvGrpSpPr>
        <p:grpSpPr>
          <a:xfrm>
            <a:off x="3796097" y="2993285"/>
            <a:ext cx="6018838" cy="3590117"/>
            <a:chOff x="3796097" y="3387196"/>
            <a:chExt cx="6018838" cy="3590117"/>
          </a:xfrm>
        </p:grpSpPr>
        <p:cxnSp>
          <p:nvCxnSpPr>
            <p:cNvPr id="11" name="Ευθεία γραμμή σύνδεσης 10"/>
            <p:cNvCxnSpPr/>
            <p:nvPr/>
          </p:nvCxnSpPr>
          <p:spPr>
            <a:xfrm>
              <a:off x="4581610" y="3670735"/>
              <a:ext cx="0" cy="2425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Ομάδα 15"/>
            <p:cNvGrpSpPr/>
            <p:nvPr/>
          </p:nvGrpSpPr>
          <p:grpSpPr>
            <a:xfrm>
              <a:off x="3796097" y="3387196"/>
              <a:ext cx="6018838" cy="3590117"/>
              <a:chOff x="2385097" y="3419282"/>
              <a:chExt cx="6018838" cy="3590117"/>
            </a:xfrm>
          </p:grpSpPr>
          <p:sp>
            <p:nvSpPr>
              <p:cNvPr id="3" name="Rectangle 3"/>
              <p:cNvSpPr/>
              <p:nvPr/>
            </p:nvSpPr>
            <p:spPr>
              <a:xfrm>
                <a:off x="3286830" y="3649386"/>
                <a:ext cx="5117105" cy="954107"/>
              </a:xfrm>
              <a:prstGeom prst="rect">
                <a:avLst/>
              </a:prstGeom>
            </p:spPr>
            <p:txBody>
              <a:bodyPr wrap="none">
                <a:spAutoFit/>
              </a:bodyPr>
              <a:lstStyle/>
              <a:p>
                <a:pPr algn="r"/>
                <a:r>
                  <a:rPr lang="el-GR" sz="2800" dirty="0" smtClean="0">
                    <a:solidFill>
                      <a:schemeClr val="bg1"/>
                    </a:solidFill>
                    <a:latin typeface="Century Gothic" panose="020B0502020202020204" pitchFamily="34" charset="0"/>
                    <a:cs typeface="Courier New" panose="02070309020205020404" pitchFamily="49" charset="0"/>
                  </a:rPr>
                  <a:t>Λήξη χειμερινού εξαμήνου …</a:t>
                </a:r>
                <a:endParaRPr lang="el-GR" sz="2800" dirty="0">
                  <a:solidFill>
                    <a:schemeClr val="bg1"/>
                  </a:solidFill>
                  <a:latin typeface="Century Gothic" panose="020B0502020202020204" pitchFamily="34" charset="0"/>
                  <a:cs typeface="Courier New" panose="02070309020205020404" pitchFamily="49" charset="0"/>
                </a:endParaRPr>
              </a:p>
              <a:p>
                <a:pPr algn="r"/>
                <a:r>
                  <a:rPr lang="el-GR" sz="2800" dirty="0" smtClean="0">
                    <a:solidFill>
                      <a:srgbClr val="FFC000"/>
                    </a:solidFill>
                    <a:latin typeface="Century Gothic" panose="020B0502020202020204" pitchFamily="34" charset="0"/>
                    <a:cs typeface="Courier New" panose="02070309020205020404" pitchFamily="49" charset="0"/>
                  </a:rPr>
                  <a:t>Τετάρτη 19 Ιανουαρίου 2022 </a:t>
                </a:r>
                <a:endParaRPr lang="en-US" sz="2800" dirty="0">
                  <a:solidFill>
                    <a:srgbClr val="FFC000"/>
                  </a:solidFill>
                  <a:latin typeface="Century Gothic" panose="020B0502020202020204" pitchFamily="34" charset="0"/>
                  <a:cs typeface="Courier New" panose="02070309020205020404" pitchFamily="49" charset="0"/>
                </a:endParaRPr>
              </a:p>
            </p:txBody>
          </p:sp>
          <p:pic>
            <p:nvPicPr>
              <p:cNvPr id="14" name="Εικόνα 13"/>
              <p:cNvPicPr>
                <a:picLocks noChangeAspect="1"/>
              </p:cNvPicPr>
              <p:nvPr/>
            </p:nvPicPr>
            <p:blipFill rotWithShape="1">
              <a:blip r:embed="rId6" cstate="print">
                <a:extLst>
                  <a:ext uri="{28A0092B-C50C-407E-A947-70E740481C1C}">
                    <a14:useLocalDpi xmlns:a14="http://schemas.microsoft.com/office/drawing/2010/main" val="0"/>
                  </a:ext>
                </a:extLst>
              </a:blip>
              <a:srcRect l="20161" t="1657" r="66825" b="71121"/>
              <a:stretch/>
            </p:blipFill>
            <p:spPr>
              <a:xfrm>
                <a:off x="2385097" y="3419282"/>
                <a:ext cx="939502" cy="3590117"/>
              </a:xfrm>
              <a:prstGeom prst="rect">
                <a:avLst/>
              </a:prstGeom>
            </p:spPr>
          </p:pic>
        </p:grpSp>
      </p:grpSp>
      <p:pic>
        <p:nvPicPr>
          <p:cNvPr id="15" name="Εικόνα 14"/>
          <p:cNvPicPr>
            <a:picLocks noChangeAspect="1"/>
          </p:cNvPicPr>
          <p:nvPr/>
        </p:nvPicPr>
        <p:blipFill rotWithShape="1">
          <a:blip r:embed="rId6" cstate="print">
            <a:extLst>
              <a:ext uri="{28A0092B-C50C-407E-A947-70E740481C1C}">
                <a14:useLocalDpi xmlns:a14="http://schemas.microsoft.com/office/drawing/2010/main" val="0"/>
              </a:ext>
            </a:extLst>
          </a:blip>
          <a:srcRect l="18808" t="52698" r="32138" b="29185"/>
          <a:stretch/>
        </p:blipFill>
        <p:spPr>
          <a:xfrm>
            <a:off x="10241747" y="5340891"/>
            <a:ext cx="1841667" cy="1242511"/>
          </a:xfrm>
          <a:prstGeom prst="rect">
            <a:avLst/>
          </a:prstGeom>
        </p:spPr>
      </p:pic>
    </p:spTree>
    <p:extLst>
      <p:ext uri="{BB962C8B-B14F-4D97-AF65-F5344CB8AC3E}">
        <p14:creationId xmlns:p14="http://schemas.microsoft.com/office/powerpoint/2010/main" val="249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8709"/>
            <a:ext cx="12170364" cy="6858000"/>
          </a:xfrm>
          <a:prstGeom prst="rect">
            <a:avLst/>
          </a:prstGeom>
        </p:spPr>
      </p:pic>
      <p:sp>
        <p:nvSpPr>
          <p:cNvPr id="2" name="Rectangle 2"/>
          <p:cNvSpPr/>
          <p:nvPr/>
        </p:nvSpPr>
        <p:spPr>
          <a:xfrm>
            <a:off x="6654799" y="6365579"/>
            <a:ext cx="5278253" cy="261610"/>
          </a:xfrm>
          <a:prstGeom prst="rect">
            <a:avLst/>
          </a:prstGeom>
        </p:spPr>
        <p:txBody>
          <a:bodyPr wrap="square">
            <a:spAutoFit/>
          </a:bodyPr>
          <a:lstStyle/>
          <a:p>
            <a:pPr algn="r"/>
            <a:r>
              <a:rPr lang="el-GR" sz="1100" dirty="0">
                <a:ln w="0"/>
                <a:solidFill>
                  <a:srgbClr val="002060"/>
                </a:solidFill>
                <a:latin typeface="Bahnschrift Light" panose="020B0502040204020203" pitchFamily="34" charset="0"/>
                <a:ea typeface="Cambria" panose="02040503050406030204" pitchFamily="18" charset="0"/>
              </a:rPr>
              <a:t>Ακαδημαϊκό </a:t>
            </a:r>
            <a:r>
              <a:rPr lang="el-GR" sz="1100" dirty="0" smtClean="0">
                <a:ln w="0"/>
                <a:solidFill>
                  <a:srgbClr val="002060"/>
                </a:solidFill>
                <a:latin typeface="Bahnschrift Light" panose="020B0502040204020203" pitchFamily="34" charset="0"/>
                <a:ea typeface="Cambria" panose="02040503050406030204" pitchFamily="18" charset="0"/>
              </a:rPr>
              <a:t>Έτος2020-2021    Ι    7</a:t>
            </a:r>
            <a:r>
              <a:rPr lang="el-GR" sz="1100" baseline="30000" dirty="0" smtClean="0">
                <a:ln w="0"/>
                <a:solidFill>
                  <a:srgbClr val="002060"/>
                </a:solidFill>
                <a:latin typeface="Bahnschrift Light" panose="020B0502040204020203" pitchFamily="34" charset="0"/>
                <a:ea typeface="Cambria" panose="02040503050406030204" pitchFamily="18" charset="0"/>
              </a:rPr>
              <a:t>ος</a:t>
            </a:r>
            <a:r>
              <a:rPr lang="el-GR" sz="1100" dirty="0" smtClean="0">
                <a:ln w="0"/>
                <a:solidFill>
                  <a:srgbClr val="002060"/>
                </a:solidFill>
                <a:latin typeface="Bahnschrift Light" panose="020B0502040204020203" pitchFamily="34" charset="0"/>
                <a:ea typeface="Cambria" panose="02040503050406030204" pitchFamily="18" charset="0"/>
              </a:rPr>
              <a:t> </a:t>
            </a:r>
            <a:r>
              <a:rPr lang="el-GR" sz="1100" dirty="0">
                <a:ln w="0"/>
                <a:solidFill>
                  <a:srgbClr val="002060"/>
                </a:solidFill>
                <a:latin typeface="Bahnschrift Light" panose="020B0502040204020203" pitchFamily="34" charset="0"/>
                <a:ea typeface="Cambria" panose="02040503050406030204" pitchFamily="18" charset="0"/>
              </a:rPr>
              <a:t>Κύκλος Σπουδών</a:t>
            </a:r>
            <a:endParaRPr lang="en-US" sz="1100" dirty="0">
              <a:ln w="0"/>
              <a:solidFill>
                <a:srgbClr val="002060"/>
              </a:solidFill>
              <a:latin typeface="Bahnschrift Light" panose="020B0502040204020203" pitchFamily="34" charset="0"/>
              <a:ea typeface="Cambria" panose="02040503050406030204" pitchFamily="18" charset="0"/>
            </a:endParaRPr>
          </a:p>
        </p:txBody>
      </p:sp>
      <p:sp>
        <p:nvSpPr>
          <p:cNvPr id="3" name="Rectangle 4"/>
          <p:cNvSpPr/>
          <p:nvPr/>
        </p:nvSpPr>
        <p:spPr>
          <a:xfrm>
            <a:off x="2395624" y="737093"/>
            <a:ext cx="7022695" cy="584775"/>
          </a:xfrm>
          <a:prstGeom prst="rect">
            <a:avLst/>
          </a:prstGeom>
        </p:spPr>
        <p:txBody>
          <a:bodyPr wrap="square">
            <a:spAutoFit/>
          </a:bodyPr>
          <a:lstStyle/>
          <a:p>
            <a:pPr lvl="0"/>
            <a:r>
              <a:rPr lang="el-GR" sz="1600" dirty="0">
                <a:ln w="0"/>
                <a:solidFill>
                  <a:srgbClr val="002F76"/>
                </a:solidFill>
                <a:latin typeface="Bahnschrift Light" panose="020B0502040204020203" pitchFamily="34" charset="0"/>
                <a:ea typeface="Cambria" panose="02040503050406030204" pitchFamily="18" charset="0"/>
              </a:rPr>
              <a:t>Πρόγραμμα Μεταπτυχιακών Σπουδών </a:t>
            </a:r>
            <a:endParaRPr lang="en-US" sz="1600" dirty="0">
              <a:ln w="0"/>
              <a:solidFill>
                <a:srgbClr val="002F76"/>
              </a:solidFill>
              <a:latin typeface="Bahnschrift Light" panose="020B0502040204020203" pitchFamily="34" charset="0"/>
              <a:ea typeface="Cambria" panose="02040503050406030204" pitchFamily="18" charset="0"/>
            </a:endParaRPr>
          </a:p>
          <a:p>
            <a:pPr lvl="0"/>
            <a:r>
              <a:rPr lang="el-GR" sz="1600" dirty="0" err="1">
                <a:ln w="0"/>
                <a:solidFill>
                  <a:srgbClr val="002F76"/>
                </a:solidFill>
                <a:latin typeface="Bahnschrift Light" panose="020B0502040204020203" pitchFamily="34" charset="0"/>
                <a:ea typeface="Cambria" panose="02040503050406030204" pitchFamily="18" charset="0"/>
              </a:rPr>
              <a:t>Βιο</a:t>
            </a:r>
            <a:r>
              <a:rPr lang="en-US" sz="1600" dirty="0" err="1">
                <a:ln w="0"/>
                <a:solidFill>
                  <a:srgbClr val="002F76"/>
                </a:solidFill>
                <a:latin typeface="Bahnschrift Light" panose="020B0502040204020203" pitchFamily="34" charset="0"/>
                <a:ea typeface="Cambria" panose="02040503050406030204" pitchFamily="18" charset="0"/>
              </a:rPr>
              <a:t>ϊ</a:t>
            </a:r>
            <a:r>
              <a:rPr lang="el-GR" sz="1600" dirty="0" err="1">
                <a:ln w="0"/>
                <a:solidFill>
                  <a:srgbClr val="002F76"/>
                </a:solidFill>
                <a:latin typeface="Bahnschrift Light" panose="020B0502040204020203" pitchFamily="34" charset="0"/>
                <a:ea typeface="Cambria" panose="02040503050406030204" pitchFamily="18" charset="0"/>
              </a:rPr>
              <a:t>ατρικές</a:t>
            </a:r>
            <a:r>
              <a:rPr lang="el-GR" sz="1600" dirty="0">
                <a:ln w="0"/>
                <a:solidFill>
                  <a:srgbClr val="002F76"/>
                </a:solidFill>
                <a:latin typeface="Bahnschrift Light" panose="020B0502040204020203" pitchFamily="34" charset="0"/>
                <a:ea typeface="Cambria" panose="02040503050406030204" pitchFamily="18" charset="0"/>
              </a:rPr>
              <a:t> Μέθοδοι και Τεχνολογία στη Διάγνωση </a:t>
            </a:r>
          </a:p>
        </p:txBody>
      </p:sp>
      <p:sp>
        <p:nvSpPr>
          <p:cNvPr id="4" name="Rectangle 1"/>
          <p:cNvSpPr/>
          <p:nvPr/>
        </p:nvSpPr>
        <p:spPr>
          <a:xfrm>
            <a:off x="2395624" y="1304144"/>
            <a:ext cx="8972729" cy="261610"/>
          </a:xfrm>
          <a:prstGeom prst="rect">
            <a:avLst/>
          </a:prstGeom>
        </p:spPr>
        <p:txBody>
          <a:bodyPr wrap="square">
            <a:spAutoFit/>
          </a:bodyPr>
          <a:lstStyle/>
          <a:p>
            <a:r>
              <a:rPr lang="en-US" sz="1100" dirty="0">
                <a:solidFill>
                  <a:schemeClr val="bg1">
                    <a:lumMod val="65000"/>
                  </a:schemeClr>
                </a:solidFill>
              </a:rPr>
              <a:t>MSc in Biomedical Methods and Technology in Diagnosis</a:t>
            </a:r>
          </a:p>
        </p:txBody>
      </p:sp>
      <p:pic>
        <p:nvPicPr>
          <p:cNvPr id="5" name="Picture 10">
            <a:extLst>
              <a:ext uri="{FF2B5EF4-FFF2-40B4-BE49-F238E27FC236}">
                <a16:creationId xmlns:a16="http://schemas.microsoft.com/office/drawing/2014/main" id="{32941E06-3D1C-CB41-A872-760B2184C5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001748" y="525183"/>
            <a:ext cx="1296952" cy="1296952"/>
          </a:xfrm>
          <a:prstGeom prst="rect">
            <a:avLst/>
          </a:prstGeom>
        </p:spPr>
      </p:pic>
      <p:sp>
        <p:nvSpPr>
          <p:cNvPr id="6" name="Rectangle 2">
            <a:extLst>
              <a:ext uri="{FF2B5EF4-FFF2-40B4-BE49-F238E27FC236}">
                <a16:creationId xmlns:a16="http://schemas.microsoft.com/office/drawing/2014/main" id="{ACE554B4-6461-CD4F-9959-7EABC3660C29}"/>
              </a:ext>
            </a:extLst>
          </p:cNvPr>
          <p:cNvSpPr/>
          <p:nvPr/>
        </p:nvSpPr>
        <p:spPr>
          <a:xfrm>
            <a:off x="7086600" y="5888594"/>
            <a:ext cx="4826541" cy="461665"/>
          </a:xfrm>
          <a:prstGeom prst="rect">
            <a:avLst/>
          </a:prstGeom>
        </p:spPr>
        <p:txBody>
          <a:bodyPr wrap="square">
            <a:spAutoFit/>
          </a:bodyPr>
          <a:lstStyle/>
          <a:p>
            <a:pPr algn="r"/>
            <a:r>
              <a:rPr lang="el-GR" sz="1200" b="1" dirty="0" smtClean="0">
                <a:ln w="0"/>
                <a:solidFill>
                  <a:srgbClr val="002060"/>
                </a:solidFill>
                <a:latin typeface="Aka-AcidGR-MuliLight" panose="02000603000000000000" pitchFamily="50" charset="-95"/>
                <a:ea typeface="Cambria" panose="02040503050406030204" pitchFamily="18" charset="0"/>
              </a:rPr>
              <a:t>Απολογισμός 1</a:t>
            </a:r>
            <a:r>
              <a:rPr lang="el-GR" sz="1200" b="1" baseline="30000" dirty="0" smtClean="0">
                <a:ln w="0"/>
                <a:solidFill>
                  <a:srgbClr val="002060"/>
                </a:solidFill>
                <a:latin typeface="Aka-AcidGR-MuliLight" panose="02000603000000000000" pitchFamily="50" charset="-95"/>
                <a:ea typeface="Cambria" panose="02040503050406030204" pitchFamily="18" charset="0"/>
              </a:rPr>
              <a:t>ου</a:t>
            </a:r>
            <a:r>
              <a:rPr lang="el-GR" sz="1200" b="1" dirty="0" smtClean="0">
                <a:ln w="0"/>
                <a:solidFill>
                  <a:srgbClr val="002060"/>
                </a:solidFill>
                <a:latin typeface="Aka-AcidGR-MuliLight" panose="02000603000000000000" pitchFamily="50" charset="-95"/>
                <a:ea typeface="Cambria" panose="02040503050406030204" pitchFamily="18" charset="0"/>
              </a:rPr>
              <a:t> Εξαμήνου</a:t>
            </a:r>
          </a:p>
          <a:p>
            <a:pPr algn="r"/>
            <a:r>
              <a:rPr lang="el-GR" sz="1200" b="1" dirty="0" smtClean="0">
                <a:ln w="0"/>
                <a:solidFill>
                  <a:srgbClr val="002060"/>
                </a:solidFill>
                <a:latin typeface="Aka-AcidGR-MuliLight" panose="02000603000000000000" pitchFamily="50" charset="-95"/>
                <a:ea typeface="Cambria" panose="02040503050406030204" pitchFamily="18" charset="0"/>
              </a:rPr>
              <a:t>Προγραμματισμός Χειμερινού Εξαμήνου 2021-2022</a:t>
            </a:r>
            <a:endParaRPr lang="en-US" sz="1200" b="1" dirty="0">
              <a:ln w="0"/>
              <a:solidFill>
                <a:srgbClr val="002060"/>
              </a:solidFill>
              <a:latin typeface="Bookshelf Symbol 7" panose="05010101010101010101" pitchFamily="2" charset="2"/>
              <a:ea typeface="Cambria" panose="02040503050406030204" pitchFamily="18" charset="0"/>
            </a:endParaRPr>
          </a:p>
        </p:txBody>
      </p:sp>
      <p:sp>
        <p:nvSpPr>
          <p:cNvPr id="8" name="Ορθογώνιο 7"/>
          <p:cNvSpPr/>
          <p:nvPr/>
        </p:nvSpPr>
        <p:spPr>
          <a:xfrm>
            <a:off x="6623544" y="3773756"/>
            <a:ext cx="2512611" cy="1077218"/>
          </a:xfrm>
          <a:prstGeom prst="rect">
            <a:avLst/>
          </a:prstGeom>
        </p:spPr>
        <p:txBody>
          <a:bodyPr wrap="none">
            <a:spAutoFit/>
          </a:bodyPr>
          <a:lstStyle/>
          <a:p>
            <a:pPr lvl="0" algn="r"/>
            <a:r>
              <a:rPr lang="el-GR" sz="1600" dirty="0">
                <a:solidFill>
                  <a:schemeClr val="bg1"/>
                </a:solidFill>
              </a:rPr>
              <a:t>Αναστάσιος Γ. </a:t>
            </a:r>
            <a:r>
              <a:rPr lang="el-GR" sz="1600" dirty="0" err="1" smtClean="0">
                <a:solidFill>
                  <a:schemeClr val="bg1"/>
                </a:solidFill>
              </a:rPr>
              <a:t>Κριεμπάρδης</a:t>
            </a:r>
            <a:endParaRPr lang="el-GR" sz="1600" dirty="0" smtClean="0">
              <a:solidFill>
                <a:schemeClr val="bg1"/>
              </a:solidFill>
            </a:endParaRPr>
          </a:p>
          <a:p>
            <a:pPr lvl="0" algn="r"/>
            <a:r>
              <a:rPr lang="el-GR" sz="1200" dirty="0">
                <a:solidFill>
                  <a:schemeClr val="bg1"/>
                </a:solidFill>
              </a:rPr>
              <a:t>Διευθυντής ΠΜΣ</a:t>
            </a:r>
          </a:p>
          <a:p>
            <a:pPr algn="r"/>
            <a:r>
              <a:rPr lang="el-GR" sz="1200" dirty="0">
                <a:solidFill>
                  <a:schemeClr val="bg1"/>
                </a:solidFill>
              </a:rPr>
              <a:t>Αναπληρωτής Καθηγητής</a:t>
            </a:r>
          </a:p>
          <a:p>
            <a:pPr lvl="0" algn="r"/>
            <a:endParaRPr lang="el-GR" sz="1200" dirty="0">
              <a:solidFill>
                <a:schemeClr val="bg1"/>
              </a:solidFill>
            </a:endParaRPr>
          </a:p>
          <a:p>
            <a:pPr lvl="0" algn="r"/>
            <a:endParaRPr lang="el-GR" sz="1200" dirty="0">
              <a:solidFill>
                <a:schemeClr val="bg1"/>
              </a:solidFill>
            </a:endParaRPr>
          </a:p>
        </p:txBody>
      </p:sp>
      <p:pic>
        <p:nvPicPr>
          <p:cNvPr id="12" name="Εικόνα 11"/>
          <p:cNvPicPr>
            <a:picLocks noChangeAspect="1"/>
          </p:cNvPicPr>
          <p:nvPr/>
        </p:nvPicPr>
        <p:blipFill rotWithShape="1">
          <a:blip r:embed="rId5" cstate="print">
            <a:extLst>
              <a:ext uri="{28A0092B-C50C-407E-A947-70E740481C1C}">
                <a14:useLocalDpi xmlns:a14="http://schemas.microsoft.com/office/drawing/2010/main" val="0"/>
              </a:ext>
            </a:extLst>
          </a:blip>
          <a:srcRect l="22875" t="55970" r="31797" b="31253"/>
          <a:stretch/>
        </p:blipFill>
        <p:spPr>
          <a:xfrm>
            <a:off x="150848" y="5814043"/>
            <a:ext cx="1701800" cy="876300"/>
          </a:xfrm>
          <a:prstGeom prst="rect">
            <a:avLst/>
          </a:prstGeom>
        </p:spPr>
      </p:pic>
      <p:pic>
        <p:nvPicPr>
          <p:cNvPr id="13" name="Εικόνα 12"/>
          <p:cNvPicPr>
            <a:picLocks noChangeAspect="1"/>
          </p:cNvPicPr>
          <p:nvPr/>
        </p:nvPicPr>
        <p:blipFill rotWithShape="1">
          <a:blip r:embed="rId5" cstate="print">
            <a:extLst>
              <a:ext uri="{28A0092B-C50C-407E-A947-70E740481C1C}">
                <a14:useLocalDpi xmlns:a14="http://schemas.microsoft.com/office/drawing/2010/main" val="0"/>
              </a:ext>
            </a:extLst>
          </a:blip>
          <a:srcRect l="17117" r="65631" b="71099"/>
          <a:stretch/>
        </p:blipFill>
        <p:spPr>
          <a:xfrm>
            <a:off x="1657349" y="2331045"/>
            <a:ext cx="1282701" cy="3482997"/>
          </a:xfrm>
          <a:prstGeom prst="rect">
            <a:avLst/>
          </a:prstGeom>
        </p:spPr>
      </p:pic>
      <p:pic>
        <p:nvPicPr>
          <p:cNvPr id="14" name="Εικόνα 13"/>
          <p:cNvPicPr>
            <a:picLocks noChangeAspect="1"/>
          </p:cNvPicPr>
          <p:nvPr/>
        </p:nvPicPr>
        <p:blipFill rotWithShape="1">
          <a:blip r:embed="rId5" cstate="print">
            <a:extLst>
              <a:ext uri="{28A0092B-C50C-407E-A947-70E740481C1C}">
                <a14:useLocalDpi xmlns:a14="http://schemas.microsoft.com/office/drawing/2010/main" val="0"/>
              </a:ext>
            </a:extLst>
          </a:blip>
          <a:srcRect t="71916" r="4622"/>
          <a:stretch/>
        </p:blipFill>
        <p:spPr>
          <a:xfrm>
            <a:off x="0" y="3942318"/>
            <a:ext cx="5688048" cy="3059270"/>
          </a:xfrm>
          <a:prstGeom prst="rect">
            <a:avLst/>
          </a:prstGeom>
        </p:spPr>
      </p:pic>
      <p:pic>
        <p:nvPicPr>
          <p:cNvPr id="16" name="Εικόνα 15"/>
          <p:cNvPicPr>
            <a:picLocks noChangeAspect="1"/>
          </p:cNvPicPr>
          <p:nvPr/>
        </p:nvPicPr>
        <p:blipFill rotWithShape="1">
          <a:blip r:embed="rId5" cstate="print">
            <a:extLst>
              <a:ext uri="{28A0092B-C50C-407E-A947-70E740481C1C}">
                <a14:useLocalDpi xmlns:a14="http://schemas.microsoft.com/office/drawing/2010/main" val="0"/>
              </a:ext>
            </a:extLst>
          </a:blip>
          <a:srcRect l="22875" t="55970" r="31797" b="31253"/>
          <a:stretch/>
        </p:blipFill>
        <p:spPr>
          <a:xfrm>
            <a:off x="10274670" y="367567"/>
            <a:ext cx="1701800" cy="876300"/>
          </a:xfrm>
          <a:prstGeom prst="rect">
            <a:avLst/>
          </a:prstGeom>
        </p:spPr>
      </p:pic>
      <p:pic>
        <p:nvPicPr>
          <p:cNvPr id="17" name="Εικόνα 16"/>
          <p:cNvPicPr>
            <a:picLocks noChangeAspect="1"/>
          </p:cNvPicPr>
          <p:nvPr/>
        </p:nvPicPr>
        <p:blipFill rotWithShape="1">
          <a:blip r:embed="rId5" cstate="print">
            <a:extLst>
              <a:ext uri="{28A0092B-C50C-407E-A947-70E740481C1C}">
                <a14:useLocalDpi xmlns:a14="http://schemas.microsoft.com/office/drawing/2010/main" val="0"/>
              </a:ext>
            </a:extLst>
          </a:blip>
          <a:srcRect l="18452" t="32515" r="31484" b="47855"/>
          <a:stretch/>
        </p:blipFill>
        <p:spPr>
          <a:xfrm>
            <a:off x="9293925" y="538852"/>
            <a:ext cx="1879600" cy="1346200"/>
          </a:xfrm>
          <a:prstGeom prst="rect">
            <a:avLst/>
          </a:prstGeom>
        </p:spPr>
      </p:pic>
      <p:pic>
        <p:nvPicPr>
          <p:cNvPr id="18" name="Εικόνα 17"/>
          <p:cNvPicPr>
            <a:picLocks noChangeAspect="1"/>
          </p:cNvPicPr>
          <p:nvPr/>
        </p:nvPicPr>
        <p:blipFill rotWithShape="1">
          <a:blip r:embed="rId5" cstate="print">
            <a:extLst>
              <a:ext uri="{28A0092B-C50C-407E-A947-70E740481C1C}">
                <a14:useLocalDpi xmlns:a14="http://schemas.microsoft.com/office/drawing/2010/main" val="0"/>
              </a:ext>
            </a:extLst>
          </a:blip>
          <a:srcRect l="71152" t="52990" r="4493" b="41640"/>
          <a:stretch/>
        </p:blipFill>
        <p:spPr>
          <a:xfrm>
            <a:off x="6210492" y="3283445"/>
            <a:ext cx="1752215" cy="705755"/>
          </a:xfrm>
          <a:prstGeom prst="rect">
            <a:avLst/>
          </a:prstGeom>
        </p:spPr>
      </p:pic>
      <p:pic>
        <p:nvPicPr>
          <p:cNvPr id="19" name="Εικόνα 18"/>
          <p:cNvPicPr>
            <a:picLocks noChangeAspect="1"/>
          </p:cNvPicPr>
          <p:nvPr/>
        </p:nvPicPr>
        <p:blipFill rotWithShape="1">
          <a:blip r:embed="rId5" cstate="print">
            <a:extLst>
              <a:ext uri="{28A0092B-C50C-407E-A947-70E740481C1C}">
                <a14:useLocalDpi xmlns:a14="http://schemas.microsoft.com/office/drawing/2010/main" val="0"/>
              </a:ext>
            </a:extLst>
          </a:blip>
          <a:srcRect l="70231" t="65405" r="12179" b="28484"/>
          <a:stretch/>
        </p:blipFill>
        <p:spPr>
          <a:xfrm>
            <a:off x="47695" y="5471953"/>
            <a:ext cx="1016001" cy="644770"/>
          </a:xfrm>
          <a:prstGeom prst="rect">
            <a:avLst/>
          </a:prstGeom>
        </p:spPr>
      </p:pic>
      <p:pic>
        <p:nvPicPr>
          <p:cNvPr id="20" name="Εικόνα 19"/>
          <p:cNvPicPr>
            <a:picLocks noChangeAspect="1"/>
          </p:cNvPicPr>
          <p:nvPr/>
        </p:nvPicPr>
        <p:blipFill rotWithShape="1">
          <a:blip r:embed="rId5" cstate="print">
            <a:extLst>
              <a:ext uri="{28A0092B-C50C-407E-A947-70E740481C1C}">
                <a14:useLocalDpi xmlns:a14="http://schemas.microsoft.com/office/drawing/2010/main" val="0"/>
              </a:ext>
            </a:extLst>
          </a:blip>
          <a:srcRect l="46446" r="33596" b="89630"/>
          <a:stretch/>
        </p:blipFill>
        <p:spPr>
          <a:xfrm>
            <a:off x="11169364" y="984132"/>
            <a:ext cx="749301" cy="711200"/>
          </a:xfrm>
          <a:prstGeom prst="rect">
            <a:avLst/>
          </a:prstGeom>
        </p:spPr>
      </p:pic>
      <p:pic>
        <p:nvPicPr>
          <p:cNvPr id="21" name="Εικόνα 20"/>
          <p:cNvPicPr>
            <a:picLocks noChangeAspect="1"/>
          </p:cNvPicPr>
          <p:nvPr/>
        </p:nvPicPr>
        <p:blipFill rotWithShape="1">
          <a:blip r:embed="rId5" cstate="print">
            <a:extLst>
              <a:ext uri="{28A0092B-C50C-407E-A947-70E740481C1C}">
                <a14:useLocalDpi xmlns:a14="http://schemas.microsoft.com/office/drawing/2010/main" val="0"/>
              </a:ext>
            </a:extLst>
          </a:blip>
          <a:srcRect l="46446" r="33596" b="89630"/>
          <a:stretch/>
        </p:blipFill>
        <p:spPr>
          <a:xfrm>
            <a:off x="993628" y="5995852"/>
            <a:ext cx="749301" cy="711200"/>
          </a:xfrm>
          <a:prstGeom prst="rect">
            <a:avLst/>
          </a:prstGeom>
        </p:spPr>
      </p:pic>
      <p:sp>
        <p:nvSpPr>
          <p:cNvPr id="22" name="TextBox 21"/>
          <p:cNvSpPr txBox="1"/>
          <p:nvPr/>
        </p:nvSpPr>
        <p:spPr>
          <a:xfrm>
            <a:off x="2612923" y="2697829"/>
            <a:ext cx="7346639" cy="769441"/>
          </a:xfrm>
          <a:prstGeom prst="rect">
            <a:avLst/>
          </a:prstGeom>
          <a:noFill/>
        </p:spPr>
        <p:txBody>
          <a:bodyPr wrap="square" rtlCol="0">
            <a:spAutoFit/>
          </a:bodyPr>
          <a:lstStyle/>
          <a:p>
            <a:r>
              <a:rPr lang="el-GR" sz="4400" dirty="0">
                <a:solidFill>
                  <a:schemeClr val="bg1"/>
                </a:solidFill>
                <a:latin typeface="Aka-Acid-Varela" panose="00000500000000000000" pitchFamily="50" charset="-79"/>
                <a:cs typeface="Aka-Acid-Varela" panose="00000500000000000000" pitchFamily="50" charset="-79"/>
              </a:rPr>
              <a:t>Σας ευχαριστούμε</a:t>
            </a:r>
          </a:p>
        </p:txBody>
      </p:sp>
    </p:spTree>
    <p:extLst>
      <p:ext uri="{BB962C8B-B14F-4D97-AF65-F5344CB8AC3E}">
        <p14:creationId xmlns:p14="http://schemas.microsoft.com/office/powerpoint/2010/main" val="11925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7517207" y="1323679"/>
            <a:ext cx="3025461" cy="584775"/>
          </a:xfrm>
          <a:prstGeom prst="rect">
            <a:avLst/>
          </a:prstGeom>
        </p:spPr>
        <p:txBody>
          <a:bodyPr wrap="square">
            <a:spAutoFit/>
          </a:bodyPr>
          <a:lstStyle/>
          <a:p>
            <a:pPr algn="r"/>
            <a:r>
              <a:rPr lang="el-GR" sz="1600" dirty="0">
                <a:ln w="0"/>
                <a:solidFill>
                  <a:srgbClr val="002060"/>
                </a:solidFill>
                <a:latin typeface="Bahnschrift Light" panose="020B0502040204020203" pitchFamily="34" charset="0"/>
                <a:ea typeface="Cambria" panose="02040503050406030204" pitchFamily="18" charset="0"/>
              </a:rPr>
              <a:t>Ακαδημαϊκό Έτος2020-2021</a:t>
            </a:r>
          </a:p>
          <a:p>
            <a:pPr algn="r"/>
            <a:r>
              <a:rPr lang="el-GR" sz="1600" dirty="0">
                <a:ln w="0"/>
                <a:solidFill>
                  <a:srgbClr val="002060"/>
                </a:solidFill>
                <a:latin typeface="Bahnschrift Light" panose="020B0502040204020203" pitchFamily="34" charset="0"/>
                <a:ea typeface="Cambria" panose="02040503050406030204" pitchFamily="18" charset="0"/>
              </a:rPr>
              <a:t>7</a:t>
            </a:r>
            <a:r>
              <a:rPr lang="el-GR" sz="1600" baseline="30000" dirty="0">
                <a:ln w="0"/>
                <a:solidFill>
                  <a:srgbClr val="002060"/>
                </a:solidFill>
                <a:latin typeface="Bahnschrift Light" panose="020B0502040204020203" pitchFamily="34" charset="0"/>
                <a:ea typeface="Cambria" panose="02040503050406030204" pitchFamily="18" charset="0"/>
              </a:rPr>
              <a:t>ος</a:t>
            </a:r>
            <a:r>
              <a:rPr lang="el-GR" sz="1600" dirty="0">
                <a:ln w="0"/>
                <a:solidFill>
                  <a:srgbClr val="002060"/>
                </a:solidFill>
                <a:latin typeface="Bahnschrift Light" panose="020B0502040204020203" pitchFamily="34" charset="0"/>
                <a:ea typeface="Cambria" panose="02040503050406030204" pitchFamily="18" charset="0"/>
              </a:rPr>
              <a:t> Κύκλος Σπουδών</a:t>
            </a:r>
            <a:endParaRPr lang="en-US" sz="1600" dirty="0">
              <a:ln w="0"/>
              <a:solidFill>
                <a:srgbClr val="002060"/>
              </a:solidFill>
              <a:latin typeface="Bahnschrift Light" panose="020B0502040204020203" pitchFamily="34" charset="0"/>
              <a:ea typeface="Cambria" panose="02040503050406030204" pitchFamily="18" charset="0"/>
            </a:endParaRPr>
          </a:p>
        </p:txBody>
      </p:sp>
      <p:sp>
        <p:nvSpPr>
          <p:cNvPr id="5" name="Rectangle 4"/>
          <p:cNvSpPr/>
          <p:nvPr/>
        </p:nvSpPr>
        <p:spPr>
          <a:xfrm>
            <a:off x="3406076" y="129009"/>
            <a:ext cx="7261924" cy="830997"/>
          </a:xfrm>
          <a:prstGeom prst="rect">
            <a:avLst/>
          </a:prstGeom>
        </p:spPr>
        <p:txBody>
          <a:bodyPr wrap="none">
            <a:spAutoFit/>
          </a:bodyPr>
          <a:lstStyle/>
          <a:p>
            <a:pPr lvl="0" algn="r"/>
            <a:r>
              <a:rPr lang="el-GR" sz="2400" dirty="0">
                <a:ln w="0"/>
                <a:solidFill>
                  <a:srgbClr val="002F76"/>
                </a:solidFill>
                <a:latin typeface="Bahnschrift Light" panose="020B0502040204020203" pitchFamily="34" charset="0"/>
                <a:ea typeface="Cambria" panose="02040503050406030204" pitchFamily="18" charset="0"/>
              </a:rPr>
              <a:t>Πρόγραμμα Μεταπτυχιακών Σπουδών </a:t>
            </a:r>
            <a:endParaRPr lang="en-US" sz="2400" dirty="0">
              <a:ln w="0"/>
              <a:solidFill>
                <a:srgbClr val="002F76"/>
              </a:solidFill>
              <a:latin typeface="Bahnschrift Light" panose="020B0502040204020203" pitchFamily="34" charset="0"/>
              <a:ea typeface="Cambria" panose="02040503050406030204" pitchFamily="18" charset="0"/>
            </a:endParaRPr>
          </a:p>
          <a:p>
            <a:pPr lvl="0" algn="r"/>
            <a:r>
              <a:rPr lang="el-GR" sz="2400" dirty="0" err="1">
                <a:ln w="0"/>
                <a:solidFill>
                  <a:srgbClr val="002F76"/>
                </a:solidFill>
                <a:latin typeface="Bahnschrift Light" panose="020B0502040204020203" pitchFamily="34" charset="0"/>
                <a:ea typeface="Cambria" panose="02040503050406030204" pitchFamily="18" charset="0"/>
              </a:rPr>
              <a:t>Βιο</a:t>
            </a:r>
            <a:r>
              <a:rPr lang="en-US" sz="2400" dirty="0" err="1">
                <a:ln w="0"/>
                <a:solidFill>
                  <a:srgbClr val="002F76"/>
                </a:solidFill>
                <a:latin typeface="Bahnschrift Light" panose="020B0502040204020203" pitchFamily="34" charset="0"/>
                <a:ea typeface="Cambria" panose="02040503050406030204" pitchFamily="18" charset="0"/>
              </a:rPr>
              <a:t>ϊ</a:t>
            </a:r>
            <a:r>
              <a:rPr lang="el-GR" sz="2400" dirty="0" err="1">
                <a:ln w="0"/>
                <a:solidFill>
                  <a:srgbClr val="002F76"/>
                </a:solidFill>
                <a:latin typeface="Bahnschrift Light" panose="020B0502040204020203" pitchFamily="34" charset="0"/>
                <a:ea typeface="Cambria" panose="02040503050406030204" pitchFamily="18" charset="0"/>
              </a:rPr>
              <a:t>ατρικές</a:t>
            </a:r>
            <a:r>
              <a:rPr lang="el-GR" sz="2400" dirty="0">
                <a:ln w="0"/>
                <a:solidFill>
                  <a:srgbClr val="002F76"/>
                </a:solidFill>
                <a:latin typeface="Bahnschrift Light" panose="020B0502040204020203" pitchFamily="34" charset="0"/>
                <a:ea typeface="Cambria" panose="02040503050406030204" pitchFamily="18" charset="0"/>
              </a:rPr>
              <a:t> Μέθοδοι και Τεχνολογία στη Διάγνωση </a:t>
            </a:r>
          </a:p>
        </p:txBody>
      </p:sp>
      <p:sp>
        <p:nvSpPr>
          <p:cNvPr id="2" name="Rectangle 1"/>
          <p:cNvSpPr/>
          <p:nvPr/>
        </p:nvSpPr>
        <p:spPr>
          <a:xfrm>
            <a:off x="4445730" y="877159"/>
            <a:ext cx="6253316" cy="400110"/>
          </a:xfrm>
          <a:prstGeom prst="rect">
            <a:avLst/>
          </a:prstGeom>
        </p:spPr>
        <p:txBody>
          <a:bodyPr wrap="square">
            <a:spAutoFit/>
          </a:bodyPr>
          <a:lstStyle/>
          <a:p>
            <a:r>
              <a:rPr lang="en-US" sz="2000" b="1" dirty="0">
                <a:solidFill>
                  <a:srgbClr val="2359AB"/>
                </a:solidFill>
              </a:rPr>
              <a:t>MSc in Biomedical Methods and Technology in Diagnosis</a:t>
            </a:r>
          </a:p>
        </p:txBody>
      </p:sp>
      <p:graphicFrame>
        <p:nvGraphicFramePr>
          <p:cNvPr id="18" name="Διάγραμμα 17">
            <a:extLst>
              <a:ext uri="{FF2B5EF4-FFF2-40B4-BE49-F238E27FC236}">
                <a16:creationId xmlns:a16="http://schemas.microsoft.com/office/drawing/2014/main" id="{90467142-19A8-9946-BC5C-37570CF01817}"/>
              </a:ext>
            </a:extLst>
          </p:cNvPr>
          <p:cNvGraphicFramePr/>
          <p:nvPr>
            <p:extLst>
              <p:ext uri="{D42A27DB-BD31-4B8C-83A1-F6EECF244321}">
                <p14:modId xmlns:p14="http://schemas.microsoft.com/office/powerpoint/2010/main" val="3173325318"/>
              </p:ext>
            </p:extLst>
          </p:nvPr>
        </p:nvGraphicFramePr>
        <p:xfrm>
          <a:off x="1929338" y="5665426"/>
          <a:ext cx="4572000" cy="880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10">
            <a:extLst>
              <a:ext uri="{FF2B5EF4-FFF2-40B4-BE49-F238E27FC236}">
                <a16:creationId xmlns:a16="http://schemas.microsoft.com/office/drawing/2014/main" id="{32941E06-3D1C-CB41-A872-760B2184C59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48788" y="72791"/>
            <a:ext cx="1608736" cy="1608736"/>
          </a:xfrm>
          <a:prstGeom prst="rect">
            <a:avLst/>
          </a:prstGeom>
        </p:spPr>
      </p:pic>
      <p:graphicFrame>
        <p:nvGraphicFramePr>
          <p:cNvPr id="16" name="Διάγραμμα 15">
            <a:extLst>
              <a:ext uri="{FF2B5EF4-FFF2-40B4-BE49-F238E27FC236}">
                <a16:creationId xmlns:a16="http://schemas.microsoft.com/office/drawing/2014/main" id="{6E1611FB-9229-FE4B-A119-15395B7DF85A}"/>
              </a:ext>
            </a:extLst>
          </p:cNvPr>
          <p:cNvGraphicFramePr/>
          <p:nvPr>
            <p:extLst>
              <p:ext uri="{D42A27DB-BD31-4B8C-83A1-F6EECF244321}">
                <p14:modId xmlns:p14="http://schemas.microsoft.com/office/powerpoint/2010/main" val="2027451300"/>
              </p:ext>
            </p:extLst>
          </p:nvPr>
        </p:nvGraphicFramePr>
        <p:xfrm>
          <a:off x="2946139" y="3046904"/>
          <a:ext cx="6080271" cy="19531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1" name="Διάγραμμα 20">
            <a:extLst>
              <a:ext uri="{FF2B5EF4-FFF2-40B4-BE49-F238E27FC236}">
                <a16:creationId xmlns:a16="http://schemas.microsoft.com/office/drawing/2014/main" id="{E52A84A5-6168-6B44-87BB-FACCF6D86BFF}"/>
              </a:ext>
            </a:extLst>
          </p:cNvPr>
          <p:cNvGraphicFramePr/>
          <p:nvPr>
            <p:extLst>
              <p:ext uri="{D42A27DB-BD31-4B8C-83A1-F6EECF244321}">
                <p14:modId xmlns:p14="http://schemas.microsoft.com/office/powerpoint/2010/main" val="3108464146"/>
              </p:ext>
            </p:extLst>
          </p:nvPr>
        </p:nvGraphicFramePr>
        <p:xfrm>
          <a:off x="5824618" y="5182279"/>
          <a:ext cx="4572000" cy="92333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7" name="Rectangle 2">
            <a:extLst>
              <a:ext uri="{FF2B5EF4-FFF2-40B4-BE49-F238E27FC236}">
                <a16:creationId xmlns:a16="http://schemas.microsoft.com/office/drawing/2014/main" id="{ACE554B4-6461-CD4F-9959-7EABC3660C29}"/>
              </a:ext>
            </a:extLst>
          </p:cNvPr>
          <p:cNvSpPr/>
          <p:nvPr/>
        </p:nvSpPr>
        <p:spPr>
          <a:xfrm>
            <a:off x="2808339" y="2631405"/>
            <a:ext cx="6783466" cy="830997"/>
          </a:xfrm>
          <a:prstGeom prst="rect">
            <a:avLst/>
          </a:prstGeom>
        </p:spPr>
        <p:txBody>
          <a:bodyPr wrap="square">
            <a:spAutoFit/>
          </a:bodyPr>
          <a:lstStyle/>
          <a:p>
            <a:pPr algn="ctr"/>
            <a:r>
              <a:rPr lang="el-GR" sz="2400" b="1" dirty="0" smtClean="0">
                <a:ln w="0"/>
                <a:solidFill>
                  <a:srgbClr val="002060"/>
                </a:solidFill>
                <a:latin typeface="Bahnschrift Light" panose="020B0502040204020203" pitchFamily="34" charset="0"/>
                <a:ea typeface="Cambria" panose="02040503050406030204" pitchFamily="18" charset="0"/>
              </a:rPr>
              <a:t>Απολογισμός 1</a:t>
            </a:r>
            <a:r>
              <a:rPr lang="el-GR" sz="2400" b="1" baseline="30000" dirty="0" smtClean="0">
                <a:ln w="0"/>
                <a:solidFill>
                  <a:srgbClr val="002060"/>
                </a:solidFill>
                <a:latin typeface="Bahnschrift Light" panose="020B0502040204020203" pitchFamily="34" charset="0"/>
                <a:ea typeface="Cambria" panose="02040503050406030204" pitchFamily="18" charset="0"/>
              </a:rPr>
              <a:t>ου</a:t>
            </a:r>
            <a:r>
              <a:rPr lang="el-GR" sz="2400" b="1" dirty="0" smtClean="0">
                <a:ln w="0"/>
                <a:solidFill>
                  <a:srgbClr val="002060"/>
                </a:solidFill>
                <a:latin typeface="Bahnschrift Light" panose="020B0502040204020203" pitchFamily="34" charset="0"/>
                <a:ea typeface="Cambria" panose="02040503050406030204" pitchFamily="18" charset="0"/>
              </a:rPr>
              <a:t> Εξαμήνου – Προγραμματισμός Χειμερινού Εξαμήνου 2021-2022</a:t>
            </a:r>
            <a:endParaRPr lang="en-US" sz="2400" b="1" dirty="0">
              <a:ln w="0"/>
              <a:solidFill>
                <a:srgbClr val="002060"/>
              </a:solidFill>
              <a:latin typeface="Bahnschrift Light" panose="020B0502040204020203" pitchFamily="34" charset="0"/>
              <a:ea typeface="Cambria" panose="02040503050406030204" pitchFamily="18" charset="0"/>
            </a:endParaRPr>
          </a:p>
        </p:txBody>
      </p:sp>
      <p:graphicFrame>
        <p:nvGraphicFramePr>
          <p:cNvPr id="32" name="Διάγραμμα 31">
            <a:extLst>
              <a:ext uri="{FF2B5EF4-FFF2-40B4-BE49-F238E27FC236}">
                <a16:creationId xmlns:a16="http://schemas.microsoft.com/office/drawing/2014/main" id="{679BF536-7D76-ED4C-A163-40FFE55C22EB}"/>
              </a:ext>
            </a:extLst>
          </p:cNvPr>
          <p:cNvGraphicFramePr/>
          <p:nvPr>
            <p:extLst>
              <p:ext uri="{D42A27DB-BD31-4B8C-83A1-F6EECF244321}">
                <p14:modId xmlns:p14="http://schemas.microsoft.com/office/powerpoint/2010/main" val="2009069871"/>
              </p:ext>
            </p:extLst>
          </p:nvPr>
        </p:nvGraphicFramePr>
        <p:xfrm>
          <a:off x="1702150" y="1597269"/>
          <a:ext cx="6408468" cy="86645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56964482"/>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Εικόνα 27"/>
          <p:cNvPicPr>
            <a:picLocks noChangeAspect="1"/>
          </p:cNvPicPr>
          <p:nvPr/>
        </p:nvPicPr>
        <p:blipFill rotWithShape="1">
          <a:blip r:embed="rId2" cstate="print">
            <a:extLst>
              <a:ext uri="{28A0092B-C50C-407E-A947-70E740481C1C}">
                <a14:useLocalDpi xmlns:a14="http://schemas.microsoft.com/office/drawing/2010/main" val="0"/>
              </a:ext>
            </a:extLst>
          </a:blip>
          <a:srcRect l="17117" r="65631" b="71099"/>
          <a:stretch/>
        </p:blipFill>
        <p:spPr>
          <a:xfrm>
            <a:off x="9220059" y="783830"/>
            <a:ext cx="1282701" cy="3925124"/>
          </a:xfrm>
          <a:prstGeom prst="rect">
            <a:avLst/>
          </a:prstGeom>
        </p:spPr>
      </p:pic>
      <p:sp>
        <p:nvSpPr>
          <p:cNvPr id="3" name="Rectangle 2"/>
          <p:cNvSpPr/>
          <p:nvPr/>
        </p:nvSpPr>
        <p:spPr>
          <a:xfrm>
            <a:off x="1140364" y="1362569"/>
            <a:ext cx="4606326"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Συντονιστική Επιτροπή</a:t>
            </a:r>
            <a:endParaRPr lang="en-US" sz="3600" b="1" dirty="0">
              <a:ln w="0"/>
              <a:solidFill>
                <a:schemeClr val="accent1">
                  <a:lumMod val="75000"/>
                </a:schemeClr>
              </a:solidFill>
            </a:endParaRPr>
          </a:p>
        </p:txBody>
      </p:sp>
      <p:pic>
        <p:nvPicPr>
          <p:cNvPr id="2050" name="Picture 2">
            <a:extLst>
              <a:ext uri="{FF2B5EF4-FFF2-40B4-BE49-F238E27FC236}">
                <a16:creationId xmlns:a16="http://schemas.microsoft.com/office/drawing/2014/main" id="{3C42B32B-DF44-CB4C-9571-C7EA3DD13F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7264" y="2337987"/>
            <a:ext cx="1662936" cy="1749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425CDDE-0723-BE4F-A3B1-888F55BD1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460" y="2337986"/>
            <a:ext cx="1743304" cy="17433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0028248" y="4367987"/>
            <a:ext cx="1260939" cy="1031051"/>
          </a:xfrm>
          <a:prstGeom prst="rect">
            <a:avLst/>
          </a:prstGeom>
        </p:spPr>
        <p:txBody>
          <a:bodyPr wrap="square">
            <a:spAutoFit/>
          </a:bodyPr>
          <a:lstStyle/>
          <a:p>
            <a:pPr algn="ctr"/>
            <a:r>
              <a:rPr lang="el-GR" sz="1400" b="1" dirty="0"/>
              <a:t>Απόστολος </a:t>
            </a:r>
            <a:r>
              <a:rPr lang="el-GR" sz="1400" b="1" dirty="0" err="1"/>
              <a:t>Μπελούκας</a:t>
            </a:r>
            <a:endParaRPr lang="el-GR" sz="1400" b="1" dirty="0"/>
          </a:p>
          <a:p>
            <a:pPr algn="ctr"/>
            <a:endParaRPr lang="en-US" sz="1100" dirty="0" smtClean="0"/>
          </a:p>
          <a:p>
            <a:pPr algn="ctr"/>
            <a:r>
              <a:rPr lang="el-GR" sz="1100" dirty="0" smtClean="0"/>
              <a:t>Επίκουρος </a:t>
            </a:r>
            <a:r>
              <a:rPr lang="el-GR" sz="1100" dirty="0"/>
              <a:t>Καθηγητής</a:t>
            </a:r>
          </a:p>
        </p:txBody>
      </p:sp>
      <p:pic>
        <p:nvPicPr>
          <p:cNvPr id="2056" name="Picture 8">
            <a:extLst>
              <a:ext uri="{FF2B5EF4-FFF2-40B4-BE49-F238E27FC236}">
                <a16:creationId xmlns:a16="http://schemas.microsoft.com/office/drawing/2014/main" id="{49B20794-75B2-F646-84C9-2BA626B12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6947" y="2337986"/>
            <a:ext cx="1666978" cy="1811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754FE1F7-F4E6-984E-9195-4C6E3DDFB0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6593" y="2250174"/>
            <a:ext cx="1676219" cy="1829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1103397" y="4295568"/>
            <a:ext cx="1870669" cy="1215717"/>
          </a:xfrm>
          <a:prstGeom prst="rect">
            <a:avLst/>
          </a:prstGeom>
        </p:spPr>
        <p:txBody>
          <a:bodyPr wrap="square">
            <a:spAutoFit/>
          </a:bodyPr>
          <a:lstStyle/>
          <a:p>
            <a:pPr algn="ctr"/>
            <a:r>
              <a:rPr lang="el-GR" sz="1400" b="1" dirty="0"/>
              <a:t>Αναστάσιος </a:t>
            </a:r>
            <a:endParaRPr lang="en-US" sz="1400" b="1" dirty="0" smtClean="0"/>
          </a:p>
          <a:p>
            <a:pPr algn="ctr"/>
            <a:r>
              <a:rPr lang="el-GR" sz="1400" b="1" dirty="0" err="1" smtClean="0"/>
              <a:t>Κριεμπάρδης</a:t>
            </a:r>
            <a:endParaRPr lang="el-GR" sz="1400" b="1" dirty="0"/>
          </a:p>
          <a:p>
            <a:pPr algn="ctr"/>
            <a:r>
              <a:rPr lang="en-US" sz="1100" dirty="0" smtClean="0"/>
              <a:t/>
            </a:r>
            <a:br>
              <a:rPr lang="en-US" sz="1100" dirty="0" smtClean="0"/>
            </a:br>
            <a:r>
              <a:rPr lang="el-GR" sz="1100" dirty="0" smtClean="0"/>
              <a:t>Αναπληρωτής </a:t>
            </a:r>
            <a:r>
              <a:rPr lang="el-GR" sz="1100" dirty="0"/>
              <a:t>Καθηγητής</a:t>
            </a:r>
          </a:p>
          <a:p>
            <a:pPr algn="ctr"/>
            <a:r>
              <a:rPr lang="el-GR" sz="1100" dirty="0"/>
              <a:t>Πρόεδρος Συντονιστικής</a:t>
            </a:r>
          </a:p>
          <a:p>
            <a:pPr algn="ctr"/>
            <a:r>
              <a:rPr lang="el-GR" sz="1100" dirty="0"/>
              <a:t>Διευθυντής </a:t>
            </a:r>
            <a:r>
              <a:rPr lang="el-GR" sz="1200" dirty="0"/>
              <a:t>Προγράμματος</a:t>
            </a:r>
            <a:endParaRPr lang="el-GR" sz="1100" dirty="0"/>
          </a:p>
        </p:txBody>
      </p:sp>
      <p:sp>
        <p:nvSpPr>
          <p:cNvPr id="12" name="Ορθογώνιο 11"/>
          <p:cNvSpPr/>
          <p:nvPr/>
        </p:nvSpPr>
        <p:spPr>
          <a:xfrm>
            <a:off x="3521460" y="4326346"/>
            <a:ext cx="1738484" cy="1369606"/>
          </a:xfrm>
          <a:prstGeom prst="rect">
            <a:avLst/>
          </a:prstGeom>
        </p:spPr>
        <p:txBody>
          <a:bodyPr wrap="square">
            <a:spAutoFit/>
          </a:bodyPr>
          <a:lstStyle/>
          <a:p>
            <a:pPr algn="ctr"/>
            <a:r>
              <a:rPr lang="el-GR" sz="1400" b="1" dirty="0"/>
              <a:t>Ευσταθία </a:t>
            </a:r>
            <a:r>
              <a:rPr lang="en-US" sz="1400" b="1" dirty="0" smtClean="0"/>
              <a:t> </a:t>
            </a:r>
            <a:r>
              <a:rPr lang="el-GR" sz="1400" b="1" dirty="0" smtClean="0"/>
              <a:t>Παπαγεωργίου</a:t>
            </a:r>
            <a:endParaRPr lang="el-GR" sz="1400" b="1" dirty="0"/>
          </a:p>
          <a:p>
            <a:pPr algn="ctr"/>
            <a:endParaRPr lang="en-US" sz="1100" dirty="0" smtClean="0"/>
          </a:p>
          <a:p>
            <a:pPr algn="ctr"/>
            <a:r>
              <a:rPr lang="el-GR" sz="1100" dirty="0" smtClean="0"/>
              <a:t>Καθηγήτρια</a:t>
            </a:r>
            <a:endParaRPr lang="el-GR" sz="1100" dirty="0"/>
          </a:p>
          <a:p>
            <a:pPr algn="ctr"/>
            <a:r>
              <a:rPr lang="el-GR" sz="1100" dirty="0"/>
              <a:t>Αντιπρύτανης</a:t>
            </a:r>
          </a:p>
          <a:p>
            <a:pPr algn="ctr"/>
            <a:r>
              <a:rPr lang="el-GR" sz="1100" dirty="0"/>
              <a:t>Ακαδημαϊκών Υποθέσεων &amp; Φοιτητικής Μέριμνας</a:t>
            </a:r>
          </a:p>
        </p:txBody>
      </p:sp>
      <p:grpSp>
        <p:nvGrpSpPr>
          <p:cNvPr id="6" name="Ομάδα 5"/>
          <p:cNvGrpSpPr/>
          <p:nvPr/>
        </p:nvGrpSpPr>
        <p:grpSpPr>
          <a:xfrm>
            <a:off x="5625977" y="2337986"/>
            <a:ext cx="1709757" cy="3104483"/>
            <a:chOff x="7775252" y="2276286"/>
            <a:chExt cx="1709757" cy="3104483"/>
          </a:xfrm>
        </p:grpSpPr>
        <p:pic>
          <p:nvPicPr>
            <p:cNvPr id="2054" name="Picture 6">
              <a:extLst>
                <a:ext uri="{FF2B5EF4-FFF2-40B4-BE49-F238E27FC236}">
                  <a16:creationId xmlns:a16="http://schemas.microsoft.com/office/drawing/2014/main" id="{8983435F-6C07-6247-B4B3-D916317D73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252" y="2276286"/>
              <a:ext cx="1709757" cy="1811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Ορθογώνιο 12"/>
            <p:cNvSpPr/>
            <p:nvPr/>
          </p:nvSpPr>
          <p:spPr>
            <a:xfrm>
              <a:off x="7890327" y="4334329"/>
              <a:ext cx="1479605" cy="1046440"/>
            </a:xfrm>
            <a:prstGeom prst="rect">
              <a:avLst/>
            </a:prstGeom>
          </p:spPr>
          <p:txBody>
            <a:bodyPr wrap="square">
              <a:spAutoFit/>
            </a:bodyPr>
            <a:lstStyle/>
            <a:p>
              <a:pPr algn="ctr"/>
              <a:r>
                <a:rPr lang="el-GR" sz="1400" b="1" dirty="0"/>
                <a:t>Δημήτριος </a:t>
              </a:r>
              <a:endParaRPr lang="en-US" sz="1400" b="1" dirty="0" smtClean="0"/>
            </a:p>
            <a:p>
              <a:pPr algn="ctr"/>
              <a:r>
                <a:rPr lang="el-GR" sz="1400" b="1" dirty="0" smtClean="0"/>
                <a:t>Χανιώτης</a:t>
              </a:r>
              <a:endParaRPr lang="en-US" sz="1400" b="1" dirty="0" smtClean="0"/>
            </a:p>
            <a:p>
              <a:pPr algn="ctr"/>
              <a:endParaRPr lang="el-GR" sz="1200" b="1" dirty="0"/>
            </a:p>
            <a:p>
              <a:pPr algn="ctr"/>
              <a:r>
                <a:rPr lang="el-GR" sz="1100" dirty="0"/>
                <a:t>Καθηγητής</a:t>
              </a:r>
            </a:p>
            <a:p>
              <a:pPr algn="ctr"/>
              <a:r>
                <a:rPr lang="el-GR" sz="1100" dirty="0"/>
                <a:t>Πρόεδρος Τμήματος</a:t>
              </a:r>
            </a:p>
          </p:txBody>
        </p:sp>
      </p:grpSp>
      <p:sp>
        <p:nvSpPr>
          <p:cNvPr id="14" name="Ορθογώνιο 13"/>
          <p:cNvSpPr/>
          <p:nvPr/>
        </p:nvSpPr>
        <p:spPr>
          <a:xfrm>
            <a:off x="7812906" y="4341854"/>
            <a:ext cx="1251195" cy="1046440"/>
          </a:xfrm>
          <a:prstGeom prst="rect">
            <a:avLst/>
          </a:prstGeom>
        </p:spPr>
        <p:txBody>
          <a:bodyPr wrap="square">
            <a:spAutoFit/>
          </a:bodyPr>
          <a:lstStyle/>
          <a:p>
            <a:pPr algn="ctr"/>
            <a:r>
              <a:rPr lang="el-GR" sz="1400" b="1" dirty="0"/>
              <a:t>Πέτρος </a:t>
            </a:r>
            <a:r>
              <a:rPr lang="el-GR" sz="1400" b="1" dirty="0" err="1" smtClean="0"/>
              <a:t>Καρκαλούσο</a:t>
            </a:r>
            <a:r>
              <a:rPr lang="el-GR" sz="1400" dirty="0" err="1" smtClean="0"/>
              <a:t>ς</a:t>
            </a:r>
            <a:endParaRPr lang="en-US" sz="1400" dirty="0" smtClean="0"/>
          </a:p>
          <a:p>
            <a:pPr algn="ctr"/>
            <a:endParaRPr lang="el-GR" sz="1200" dirty="0"/>
          </a:p>
          <a:p>
            <a:pPr algn="ctr"/>
            <a:r>
              <a:rPr lang="el-GR" sz="1100" dirty="0"/>
              <a:t>Επίκουρος Καθηγητής</a:t>
            </a:r>
          </a:p>
        </p:txBody>
      </p:sp>
      <p:grpSp>
        <p:nvGrpSpPr>
          <p:cNvPr id="17" name="Ομάδα 16"/>
          <p:cNvGrpSpPr/>
          <p:nvPr/>
        </p:nvGrpSpPr>
        <p:grpSpPr>
          <a:xfrm>
            <a:off x="330797" y="41566"/>
            <a:ext cx="11752617" cy="6726502"/>
            <a:chOff x="330797" y="41566"/>
            <a:chExt cx="11752617" cy="6726502"/>
          </a:xfrm>
        </p:grpSpPr>
        <p:grpSp>
          <p:nvGrpSpPr>
            <p:cNvPr id="18" name="Ομάδα 17"/>
            <p:cNvGrpSpPr/>
            <p:nvPr/>
          </p:nvGrpSpPr>
          <p:grpSpPr>
            <a:xfrm>
              <a:off x="330797" y="255571"/>
              <a:ext cx="10019702" cy="6512497"/>
              <a:chOff x="330797" y="255571"/>
              <a:chExt cx="10019702" cy="6512497"/>
            </a:xfrm>
          </p:grpSpPr>
          <p:pic>
            <p:nvPicPr>
              <p:cNvPr id="20" name="Εικόνα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21" name="Ορθογώνιο 2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19" name="Picture 10">
              <a:extLst>
                <a:ext uri="{FF2B5EF4-FFF2-40B4-BE49-F238E27FC236}">
                  <a16:creationId xmlns:a16="http://schemas.microsoft.com/office/drawing/2014/main" id="{32941E06-3D1C-CB41-A872-760B2184C59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pic>
        <p:nvPicPr>
          <p:cNvPr id="29" name="Εικόνα 28"/>
          <p:cNvPicPr>
            <a:picLocks noChangeAspect="1"/>
          </p:cNvPicPr>
          <p:nvPr/>
        </p:nvPicPr>
        <p:blipFill rotWithShape="1">
          <a:blip r:embed="rId2" cstate="print">
            <a:extLst>
              <a:ext uri="{28A0092B-C50C-407E-A947-70E740481C1C}">
                <a14:useLocalDpi xmlns:a14="http://schemas.microsoft.com/office/drawing/2010/main" val="0"/>
              </a:ext>
            </a:extLst>
          </a:blip>
          <a:srcRect l="22875" t="55970" r="31797" b="31253"/>
          <a:stretch/>
        </p:blipFill>
        <p:spPr>
          <a:xfrm>
            <a:off x="9381835" y="5645403"/>
            <a:ext cx="1701800" cy="876300"/>
          </a:xfrm>
          <a:prstGeom prst="rect">
            <a:avLst/>
          </a:prstGeom>
        </p:spPr>
      </p:pic>
      <p:pic>
        <p:nvPicPr>
          <p:cNvPr id="30" name="Εικόνα 29"/>
          <p:cNvPicPr>
            <a:picLocks noChangeAspect="1"/>
          </p:cNvPicPr>
          <p:nvPr/>
        </p:nvPicPr>
        <p:blipFill rotWithShape="1">
          <a:blip r:embed="rId2" cstate="print">
            <a:extLst>
              <a:ext uri="{28A0092B-C50C-407E-A947-70E740481C1C}">
                <a14:useLocalDpi xmlns:a14="http://schemas.microsoft.com/office/drawing/2010/main" val="0"/>
              </a:ext>
            </a:extLst>
          </a:blip>
          <a:srcRect l="18452" t="32515" r="31484" b="47855"/>
          <a:stretch/>
        </p:blipFill>
        <p:spPr>
          <a:xfrm>
            <a:off x="326669" y="5368322"/>
            <a:ext cx="1879600" cy="1346200"/>
          </a:xfrm>
          <a:prstGeom prst="rect">
            <a:avLst/>
          </a:prstGeom>
        </p:spPr>
      </p:pic>
      <p:pic>
        <p:nvPicPr>
          <p:cNvPr id="31" name="Εικόνα 30"/>
          <p:cNvPicPr>
            <a:picLocks noChangeAspect="1"/>
          </p:cNvPicPr>
          <p:nvPr/>
        </p:nvPicPr>
        <p:blipFill rotWithShape="1">
          <a:blip r:embed="rId2" cstate="print">
            <a:extLst>
              <a:ext uri="{28A0092B-C50C-407E-A947-70E740481C1C}">
                <a14:useLocalDpi xmlns:a14="http://schemas.microsoft.com/office/drawing/2010/main" val="0"/>
              </a:ext>
            </a:extLst>
          </a:blip>
          <a:srcRect l="46446" r="33596" b="89630"/>
          <a:stretch/>
        </p:blipFill>
        <p:spPr>
          <a:xfrm>
            <a:off x="1628268" y="5757303"/>
            <a:ext cx="749301" cy="711200"/>
          </a:xfrm>
          <a:prstGeom prst="rect">
            <a:avLst/>
          </a:prstGeom>
        </p:spPr>
      </p:pic>
    </p:spTree>
    <p:extLst>
      <p:ext uri="{BB962C8B-B14F-4D97-AF65-F5344CB8AC3E}">
        <p14:creationId xmlns:p14="http://schemas.microsoft.com/office/powerpoint/2010/main" val="739629355"/>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Ομάδα 43"/>
          <p:cNvGrpSpPr/>
          <p:nvPr/>
        </p:nvGrpSpPr>
        <p:grpSpPr>
          <a:xfrm>
            <a:off x="685800" y="3655085"/>
            <a:ext cx="5688048" cy="3059270"/>
            <a:chOff x="685800" y="3655085"/>
            <a:chExt cx="5688048" cy="3059270"/>
          </a:xfrm>
        </p:grpSpPr>
        <p:pic>
          <p:nvPicPr>
            <p:cNvPr id="41" name="Εικόνα 40"/>
            <p:cNvPicPr>
              <a:picLocks noChangeAspect="1"/>
            </p:cNvPicPr>
            <p:nvPr/>
          </p:nvPicPr>
          <p:blipFill rotWithShape="1">
            <a:blip r:embed="rId2" cstate="print">
              <a:extLst>
                <a:ext uri="{28A0092B-C50C-407E-A947-70E740481C1C}">
                  <a14:useLocalDpi xmlns:a14="http://schemas.microsoft.com/office/drawing/2010/main" val="0"/>
                </a:ext>
              </a:extLst>
            </a:blip>
            <a:srcRect t="71916" r="4622"/>
            <a:stretch/>
          </p:blipFill>
          <p:spPr>
            <a:xfrm>
              <a:off x="685800" y="3655085"/>
              <a:ext cx="5688048" cy="3059270"/>
            </a:xfrm>
            <a:prstGeom prst="rect">
              <a:avLst/>
            </a:prstGeom>
          </p:spPr>
        </p:pic>
        <p:pic>
          <p:nvPicPr>
            <p:cNvPr id="42" name="Εικόνα 41"/>
            <p:cNvPicPr>
              <a:picLocks noChangeAspect="1"/>
            </p:cNvPicPr>
            <p:nvPr/>
          </p:nvPicPr>
          <p:blipFill rotWithShape="1">
            <a:blip r:embed="rId2" cstate="print">
              <a:extLst>
                <a:ext uri="{28A0092B-C50C-407E-A947-70E740481C1C}">
                  <a14:useLocalDpi xmlns:a14="http://schemas.microsoft.com/office/drawing/2010/main" val="0"/>
                </a:ext>
              </a:extLst>
            </a:blip>
            <a:srcRect l="70231" t="65405" r="12179" b="28484"/>
            <a:stretch/>
          </p:blipFill>
          <p:spPr>
            <a:xfrm>
              <a:off x="733495" y="5184720"/>
              <a:ext cx="1016001" cy="644770"/>
            </a:xfrm>
            <a:prstGeom prst="rect">
              <a:avLst/>
            </a:prstGeom>
          </p:spPr>
        </p:pic>
        <p:pic>
          <p:nvPicPr>
            <p:cNvPr id="43" name="Εικόνα 42"/>
            <p:cNvPicPr>
              <a:picLocks noChangeAspect="1"/>
            </p:cNvPicPr>
            <p:nvPr/>
          </p:nvPicPr>
          <p:blipFill rotWithShape="1">
            <a:blip r:embed="rId2" cstate="print">
              <a:extLst>
                <a:ext uri="{28A0092B-C50C-407E-A947-70E740481C1C}">
                  <a14:useLocalDpi xmlns:a14="http://schemas.microsoft.com/office/drawing/2010/main" val="0"/>
                </a:ext>
              </a:extLst>
            </a:blip>
            <a:srcRect l="46446" r="33596" b="89630"/>
            <a:stretch/>
          </p:blipFill>
          <p:spPr>
            <a:xfrm>
              <a:off x="1679428" y="5708619"/>
              <a:ext cx="749301" cy="711200"/>
            </a:xfrm>
            <a:prstGeom prst="rect">
              <a:avLst/>
            </a:prstGeom>
          </p:spPr>
        </p:pic>
      </p:grpSp>
      <p:sp>
        <p:nvSpPr>
          <p:cNvPr id="4" name="TextBox 3"/>
          <p:cNvSpPr txBox="1"/>
          <p:nvPr/>
        </p:nvSpPr>
        <p:spPr>
          <a:xfrm>
            <a:off x="1285056" y="2512180"/>
            <a:ext cx="3970639" cy="2062103"/>
          </a:xfrm>
          <a:prstGeom prst="rect">
            <a:avLst/>
          </a:prstGeom>
          <a:noFill/>
        </p:spPr>
        <p:txBody>
          <a:bodyPr wrap="none" rtlCol="0">
            <a:spAutoFit/>
          </a:bodyPr>
          <a:lstStyle/>
          <a:p>
            <a:pPr marL="285750" indent="-285750">
              <a:buFont typeface="Arial" panose="020B0604020202020204" pitchFamily="34" charset="0"/>
              <a:buChar char="•"/>
            </a:pPr>
            <a:r>
              <a:rPr lang="el-GR" sz="1600" dirty="0" err="1" smtClean="0"/>
              <a:t>Ανθούλη</a:t>
            </a:r>
            <a:r>
              <a:rPr lang="el-GR" sz="1600" dirty="0" smtClean="0"/>
              <a:t> – Αναγνωστοπούλου </a:t>
            </a:r>
            <a:r>
              <a:rPr lang="el-GR" sz="1600" dirty="0" err="1" smtClean="0"/>
              <a:t>Φραγκίσκη</a:t>
            </a:r>
            <a:endParaRPr lang="el-GR" sz="1600" dirty="0" smtClean="0"/>
          </a:p>
          <a:p>
            <a:pPr marL="285750" indent="-285750">
              <a:buFont typeface="Arial" panose="020B0604020202020204" pitchFamily="34" charset="0"/>
              <a:buChar char="•"/>
            </a:pPr>
            <a:r>
              <a:rPr lang="el-GR" sz="1600" dirty="0" err="1" smtClean="0"/>
              <a:t>Βενετίκου</a:t>
            </a:r>
            <a:r>
              <a:rPr lang="el-GR" sz="1600" dirty="0" smtClean="0"/>
              <a:t> Μαρία</a:t>
            </a:r>
          </a:p>
          <a:p>
            <a:pPr marL="285750" indent="-285750">
              <a:buFont typeface="Arial" panose="020B0604020202020204" pitchFamily="34" charset="0"/>
              <a:buChar char="•"/>
            </a:pPr>
            <a:r>
              <a:rPr lang="el-GR" sz="1600" dirty="0" err="1" smtClean="0"/>
              <a:t>Καρίκα</a:t>
            </a:r>
            <a:r>
              <a:rPr lang="el-GR" sz="1600" dirty="0" smtClean="0"/>
              <a:t> Γεώργιο </a:t>
            </a:r>
            <a:r>
              <a:rPr lang="el-GR" sz="1600" dirty="0"/>
              <a:t>–</a:t>
            </a:r>
            <a:r>
              <a:rPr lang="el-GR" sz="1600" dirty="0" smtClean="0"/>
              <a:t> Αλβέρτο</a:t>
            </a:r>
          </a:p>
          <a:p>
            <a:pPr marL="285750" indent="-285750">
              <a:buFont typeface="Arial" panose="020B0604020202020204" pitchFamily="34" charset="0"/>
              <a:buChar char="•"/>
            </a:pPr>
            <a:r>
              <a:rPr lang="el-GR" sz="1600" dirty="0" err="1" smtClean="0"/>
              <a:t>Κριεμπάρδη</a:t>
            </a:r>
            <a:r>
              <a:rPr lang="el-GR" sz="1600" dirty="0" smtClean="0"/>
              <a:t> Αναστάσιο</a:t>
            </a:r>
          </a:p>
          <a:p>
            <a:pPr marL="285750" indent="-285750">
              <a:buFont typeface="Arial" panose="020B0604020202020204" pitchFamily="34" charset="0"/>
              <a:buChar char="•"/>
            </a:pPr>
            <a:r>
              <a:rPr lang="el-GR" sz="1600" dirty="0" smtClean="0"/>
              <a:t>Παπαγεωργίου Ευσταθία</a:t>
            </a:r>
          </a:p>
          <a:p>
            <a:pPr marL="285750" indent="-285750">
              <a:buFont typeface="Arial" panose="020B0604020202020204" pitchFamily="34" charset="0"/>
              <a:buChar char="•"/>
            </a:pPr>
            <a:r>
              <a:rPr lang="el-GR" sz="1600" dirty="0" err="1" smtClean="0"/>
              <a:t>Καρκαλούσο</a:t>
            </a:r>
            <a:r>
              <a:rPr lang="el-GR" sz="1600" dirty="0" smtClean="0"/>
              <a:t> Πέτρο</a:t>
            </a:r>
          </a:p>
          <a:p>
            <a:pPr marL="285750" indent="-285750">
              <a:buFont typeface="Arial" panose="020B0604020202020204" pitchFamily="34" charset="0"/>
              <a:buChar char="•"/>
            </a:pPr>
            <a:r>
              <a:rPr lang="el-GR" sz="1600" dirty="0" err="1" smtClean="0"/>
              <a:t>Τράπαλη</a:t>
            </a:r>
            <a:r>
              <a:rPr lang="el-GR" sz="1600" dirty="0" smtClean="0"/>
              <a:t> Μαρία</a:t>
            </a:r>
          </a:p>
          <a:p>
            <a:pPr marL="285750" indent="-285750">
              <a:buFont typeface="Arial" panose="020B0604020202020204" pitchFamily="34" charset="0"/>
              <a:buChar char="•"/>
            </a:pPr>
            <a:r>
              <a:rPr lang="el-GR" sz="1600" dirty="0" err="1" smtClean="0"/>
              <a:t>Μπελούκα</a:t>
            </a:r>
            <a:r>
              <a:rPr lang="el-GR" sz="1600" dirty="0" smtClean="0"/>
              <a:t> Απόστολο</a:t>
            </a:r>
          </a:p>
        </p:txBody>
      </p:sp>
      <p:grpSp>
        <p:nvGrpSpPr>
          <p:cNvPr id="7" name="Ομάδα 6"/>
          <p:cNvGrpSpPr/>
          <p:nvPr/>
        </p:nvGrpSpPr>
        <p:grpSpPr>
          <a:xfrm>
            <a:off x="330797" y="41566"/>
            <a:ext cx="11752617" cy="6726502"/>
            <a:chOff x="330797" y="41566"/>
            <a:chExt cx="11752617" cy="6726502"/>
          </a:xfrm>
        </p:grpSpPr>
        <p:grpSp>
          <p:nvGrpSpPr>
            <p:cNvPr id="8" name="Ομάδα 7"/>
            <p:cNvGrpSpPr/>
            <p:nvPr/>
          </p:nvGrpSpPr>
          <p:grpSpPr>
            <a:xfrm>
              <a:off x="330797" y="255571"/>
              <a:ext cx="10019702" cy="6512497"/>
              <a:chOff x="330797" y="255571"/>
              <a:chExt cx="10019702" cy="6512497"/>
            </a:xfrm>
          </p:grpSpPr>
          <p:pic>
            <p:nvPicPr>
              <p:cNvPr id="10" name="Εικόνα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1" name="Ορθογώνιο 10"/>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9"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8" name="Rectangle 2"/>
          <p:cNvSpPr/>
          <p:nvPr/>
        </p:nvSpPr>
        <p:spPr>
          <a:xfrm>
            <a:off x="1140364" y="1362569"/>
            <a:ext cx="5028556"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Συντονιστές Μαθημάτων</a:t>
            </a:r>
          </a:p>
        </p:txBody>
      </p:sp>
      <p:grpSp>
        <p:nvGrpSpPr>
          <p:cNvPr id="6" name="Ομάδα 5"/>
          <p:cNvGrpSpPr/>
          <p:nvPr/>
        </p:nvGrpSpPr>
        <p:grpSpPr>
          <a:xfrm>
            <a:off x="5203126" y="1914496"/>
            <a:ext cx="5880509" cy="3481178"/>
            <a:chOff x="5203126" y="1914496"/>
            <a:chExt cx="5880509" cy="3481178"/>
          </a:xfrm>
        </p:grpSpPr>
        <p:grpSp>
          <p:nvGrpSpPr>
            <p:cNvPr id="33" name="Ομάδα 32"/>
            <p:cNvGrpSpPr/>
            <p:nvPr/>
          </p:nvGrpSpPr>
          <p:grpSpPr>
            <a:xfrm>
              <a:off x="6750471" y="1914496"/>
              <a:ext cx="4333164" cy="3481178"/>
              <a:chOff x="6086504" y="2345667"/>
              <a:chExt cx="4333164" cy="3481178"/>
            </a:xfrm>
          </p:grpSpPr>
          <p:pic>
            <p:nvPicPr>
              <p:cNvPr id="34" name="Εικόνα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6504" y="2374246"/>
                <a:ext cx="1276528" cy="1600423"/>
              </a:xfrm>
              <a:prstGeom prst="rect">
                <a:avLst/>
              </a:prstGeom>
            </p:spPr>
          </p:pic>
          <p:pic>
            <p:nvPicPr>
              <p:cNvPr id="35" name="Εικόνα 34"/>
              <p:cNvPicPr>
                <a:picLocks noChangeAspect="1"/>
              </p:cNvPicPr>
              <p:nvPr/>
            </p:nvPicPr>
            <p:blipFill rotWithShape="1">
              <a:blip r:embed="rId7">
                <a:extLst>
                  <a:ext uri="{28A0092B-C50C-407E-A947-70E740481C1C}">
                    <a14:useLocalDpi xmlns:a14="http://schemas.microsoft.com/office/drawing/2010/main" val="0"/>
                  </a:ext>
                </a:extLst>
              </a:blip>
              <a:srcRect t="2699" b="-1"/>
              <a:stretch/>
            </p:blipFill>
            <p:spPr>
              <a:xfrm>
                <a:off x="7213722" y="4188316"/>
                <a:ext cx="1648055" cy="1585045"/>
              </a:xfrm>
              <a:prstGeom prst="rect">
                <a:avLst/>
              </a:prstGeom>
            </p:spPr>
          </p:pic>
          <p:pic>
            <p:nvPicPr>
              <p:cNvPr id="36" name="Εικόνα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3193" y="2369482"/>
                <a:ext cx="1076475" cy="1609950"/>
              </a:xfrm>
              <a:prstGeom prst="rect">
                <a:avLst/>
              </a:prstGeom>
            </p:spPr>
          </p:pic>
          <p:pic>
            <p:nvPicPr>
              <p:cNvPr id="37" name="Εικόνα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0719" y="4188316"/>
                <a:ext cx="1428949" cy="1638529"/>
              </a:xfrm>
              <a:prstGeom prst="rect">
                <a:avLst/>
              </a:prstGeom>
            </p:spPr>
          </p:pic>
          <p:pic>
            <p:nvPicPr>
              <p:cNvPr id="38" name="Εικόνα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61" y="4146282"/>
                <a:ext cx="1076475" cy="1629002"/>
              </a:xfrm>
              <a:prstGeom prst="rect">
                <a:avLst/>
              </a:prstGeom>
            </p:spPr>
          </p:pic>
          <p:pic>
            <p:nvPicPr>
              <p:cNvPr id="39" name="Εικόνα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32524" y="2345667"/>
                <a:ext cx="1600423" cy="1629002"/>
              </a:xfrm>
              <a:prstGeom prst="rect">
                <a:avLst/>
              </a:prstGeom>
            </p:spPr>
          </p:pic>
        </p:grpSp>
        <p:grpSp>
          <p:nvGrpSpPr>
            <p:cNvPr id="5" name="Ομάδα 4"/>
            <p:cNvGrpSpPr/>
            <p:nvPr/>
          </p:nvGrpSpPr>
          <p:grpSpPr>
            <a:xfrm>
              <a:off x="5203126" y="1944310"/>
              <a:ext cx="1492431" cy="3382044"/>
              <a:chOff x="5203126" y="1944310"/>
              <a:chExt cx="1492431" cy="3382044"/>
            </a:xfrm>
          </p:grpSpPr>
          <p:pic>
            <p:nvPicPr>
              <p:cNvPr id="2" name="Εικόνα 1"/>
              <p:cNvPicPr>
                <a:picLocks noChangeAspect="1"/>
              </p:cNvPicPr>
              <p:nvPr/>
            </p:nvPicPr>
            <p:blipFill>
              <a:blip r:embed="rId12"/>
              <a:stretch>
                <a:fillRect/>
              </a:stretch>
            </p:blipFill>
            <p:spPr>
              <a:xfrm>
                <a:off x="5203126" y="3682568"/>
                <a:ext cx="1492431" cy="1643786"/>
              </a:xfrm>
              <a:prstGeom prst="rect">
                <a:avLst/>
              </a:prstGeom>
            </p:spPr>
          </p:pic>
          <p:pic>
            <p:nvPicPr>
              <p:cNvPr id="3" name="Εικόνα 2"/>
              <p:cNvPicPr>
                <a:picLocks noChangeAspect="1"/>
              </p:cNvPicPr>
              <p:nvPr/>
            </p:nvPicPr>
            <p:blipFill>
              <a:blip r:embed="rId13"/>
              <a:stretch>
                <a:fillRect/>
              </a:stretch>
            </p:blipFill>
            <p:spPr>
              <a:xfrm>
                <a:off x="5465941" y="1944310"/>
                <a:ext cx="1210891" cy="1566913"/>
              </a:xfrm>
              <a:prstGeom prst="rect">
                <a:avLst/>
              </a:prstGeom>
            </p:spPr>
          </p:pic>
        </p:grpSp>
      </p:grpSp>
    </p:spTree>
    <p:extLst>
      <p:ext uri="{BB962C8B-B14F-4D97-AF65-F5344CB8AC3E}">
        <p14:creationId xmlns:p14="http://schemas.microsoft.com/office/powerpoint/2010/main" val="3984049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Εικόνα 52"/>
          <p:cNvPicPr>
            <a:picLocks noChangeAspect="1"/>
          </p:cNvPicPr>
          <p:nvPr/>
        </p:nvPicPr>
        <p:blipFill rotWithShape="1">
          <a:blip r:embed="rId2" cstate="print">
            <a:extLst>
              <a:ext uri="{28A0092B-C50C-407E-A947-70E740481C1C}">
                <a14:useLocalDpi xmlns:a14="http://schemas.microsoft.com/office/drawing/2010/main" val="0"/>
              </a:ext>
            </a:extLst>
          </a:blip>
          <a:srcRect t="71916" r="4622"/>
          <a:stretch/>
        </p:blipFill>
        <p:spPr>
          <a:xfrm>
            <a:off x="6845167" y="3849263"/>
            <a:ext cx="5688048" cy="3059270"/>
          </a:xfrm>
          <a:prstGeom prst="rect">
            <a:avLst/>
          </a:prstGeom>
        </p:spPr>
      </p:pic>
      <p:grpSp>
        <p:nvGrpSpPr>
          <p:cNvPr id="30" name="Ομάδα 29"/>
          <p:cNvGrpSpPr/>
          <p:nvPr/>
        </p:nvGrpSpPr>
        <p:grpSpPr>
          <a:xfrm>
            <a:off x="330797" y="41566"/>
            <a:ext cx="11752617" cy="6726502"/>
            <a:chOff x="330797" y="41566"/>
            <a:chExt cx="11752617" cy="6726502"/>
          </a:xfrm>
        </p:grpSpPr>
        <p:grpSp>
          <p:nvGrpSpPr>
            <p:cNvPr id="31" name="Ομάδα 30"/>
            <p:cNvGrpSpPr/>
            <p:nvPr/>
          </p:nvGrpSpPr>
          <p:grpSpPr>
            <a:xfrm>
              <a:off x="330797" y="255571"/>
              <a:ext cx="10019702" cy="6512497"/>
              <a:chOff x="330797" y="255571"/>
              <a:chExt cx="10019702" cy="6512497"/>
            </a:xfrm>
          </p:grpSpPr>
          <p:pic>
            <p:nvPicPr>
              <p:cNvPr id="33" name="Εικόνα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34" name="Ορθογώνιο 33"/>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32"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35" name="Rectangle 2"/>
          <p:cNvSpPr/>
          <p:nvPr/>
        </p:nvSpPr>
        <p:spPr>
          <a:xfrm>
            <a:off x="1140364" y="1362569"/>
            <a:ext cx="3737177"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Διδάσκοντες - ΔΕΠ</a:t>
            </a:r>
          </a:p>
        </p:txBody>
      </p:sp>
      <p:sp>
        <p:nvSpPr>
          <p:cNvPr id="36" name="TextBox 35"/>
          <p:cNvSpPr txBox="1"/>
          <p:nvPr/>
        </p:nvSpPr>
        <p:spPr>
          <a:xfrm>
            <a:off x="1285056" y="2512180"/>
            <a:ext cx="2581348" cy="3539430"/>
          </a:xfrm>
          <a:prstGeom prst="rect">
            <a:avLst/>
          </a:prstGeom>
          <a:noFill/>
        </p:spPr>
        <p:txBody>
          <a:bodyPr wrap="none" rtlCol="0">
            <a:spAutoFit/>
          </a:bodyPr>
          <a:lstStyle/>
          <a:p>
            <a:pPr marL="285750" indent="-285750" fontAlgn="base">
              <a:buFont typeface="+mj-lt"/>
              <a:buAutoNum type="arabicPeriod"/>
            </a:pPr>
            <a:r>
              <a:rPr lang="el-GR" sz="1400" dirty="0" err="1"/>
              <a:t>Αντωνέλου</a:t>
            </a:r>
            <a:r>
              <a:rPr lang="el-GR" sz="1400" dirty="0"/>
              <a:t> Μαριάννα</a:t>
            </a:r>
          </a:p>
          <a:p>
            <a:pPr marL="285750" indent="-285750" fontAlgn="base">
              <a:buFont typeface="+mj-lt"/>
              <a:buAutoNum type="arabicPeriod"/>
            </a:pPr>
            <a:r>
              <a:rPr lang="el-GR" sz="1400" dirty="0"/>
              <a:t>Βογιατζάκη Χρυσάνθη</a:t>
            </a:r>
          </a:p>
          <a:p>
            <a:pPr marL="285750" indent="-285750" fontAlgn="base">
              <a:buFont typeface="+mj-lt"/>
              <a:buAutoNum type="arabicPeriod"/>
            </a:pPr>
            <a:r>
              <a:rPr lang="el-GR" sz="1400" dirty="0"/>
              <a:t>Βαρβαρέσου Αθανασία</a:t>
            </a:r>
          </a:p>
          <a:p>
            <a:pPr marL="285750" indent="-285750" fontAlgn="base">
              <a:buFont typeface="+mj-lt"/>
              <a:buAutoNum type="arabicPeriod"/>
            </a:pPr>
            <a:r>
              <a:rPr lang="el-GR" sz="1400" dirty="0" err="1"/>
              <a:t>Γιαννουλάκη</a:t>
            </a:r>
            <a:r>
              <a:rPr lang="el-GR" sz="1400" dirty="0"/>
              <a:t> Ελένη</a:t>
            </a:r>
            <a:endParaRPr lang="en-US" sz="1400" dirty="0"/>
          </a:p>
          <a:p>
            <a:pPr marL="285750" indent="-285750" fontAlgn="base">
              <a:buFont typeface="+mj-lt"/>
              <a:buAutoNum type="arabicPeriod"/>
            </a:pPr>
            <a:r>
              <a:rPr lang="el-GR" sz="1400" dirty="0"/>
              <a:t>Χανιώτης Δημήτριος</a:t>
            </a:r>
            <a:endParaRPr lang="en-US" sz="1400" dirty="0"/>
          </a:p>
          <a:p>
            <a:pPr marL="285750" indent="-285750" fontAlgn="base">
              <a:buFont typeface="+mj-lt"/>
              <a:buAutoNum type="arabicPeriod"/>
            </a:pPr>
            <a:r>
              <a:rPr lang="el-GR" sz="1400" dirty="0" err="1"/>
              <a:t>Ψαράκης</a:t>
            </a:r>
            <a:r>
              <a:rPr lang="el-GR" sz="1400" dirty="0"/>
              <a:t> Στυλιανός</a:t>
            </a:r>
            <a:endParaRPr lang="en-US" sz="1400" dirty="0"/>
          </a:p>
          <a:p>
            <a:pPr marL="285750" indent="-285750" fontAlgn="base">
              <a:buFont typeface="+mj-lt"/>
              <a:buAutoNum type="arabicPeriod"/>
            </a:pPr>
            <a:r>
              <a:rPr lang="el-GR" sz="1400" dirty="0"/>
              <a:t>Παρασκευής Δημήτριος</a:t>
            </a:r>
            <a:endParaRPr lang="en-US" sz="1400" dirty="0"/>
          </a:p>
          <a:p>
            <a:pPr marL="285750" indent="-285750" fontAlgn="base">
              <a:buFont typeface="+mj-lt"/>
              <a:buAutoNum type="arabicPeriod"/>
            </a:pPr>
            <a:r>
              <a:rPr lang="el-GR" sz="1400" dirty="0" err="1"/>
              <a:t>Γιακκούπη</a:t>
            </a:r>
            <a:r>
              <a:rPr lang="el-GR" sz="1400" dirty="0"/>
              <a:t> Παναγιώτα</a:t>
            </a:r>
            <a:endParaRPr lang="en-US" sz="1400" dirty="0"/>
          </a:p>
          <a:p>
            <a:pPr marL="285750" indent="-285750" fontAlgn="base">
              <a:buFont typeface="+mj-lt"/>
              <a:buAutoNum type="arabicPeriod"/>
            </a:pPr>
            <a:r>
              <a:rPr lang="el-GR" sz="1400" dirty="0"/>
              <a:t>Χανιώτης Φραγκίσκος</a:t>
            </a:r>
            <a:endParaRPr lang="en-US" sz="1400" dirty="0"/>
          </a:p>
          <a:p>
            <a:pPr marL="285750" indent="-285750" fontAlgn="base">
              <a:buFont typeface="+mj-lt"/>
              <a:buAutoNum type="arabicPeriod"/>
            </a:pPr>
            <a:r>
              <a:rPr lang="el-GR" sz="1400" dirty="0" err="1"/>
              <a:t>Παπαγιώργης</a:t>
            </a:r>
            <a:r>
              <a:rPr lang="el-GR" sz="1400" dirty="0"/>
              <a:t> Πέτρος</a:t>
            </a:r>
            <a:endParaRPr lang="en-US" sz="1400" dirty="0"/>
          </a:p>
          <a:p>
            <a:pPr marL="285750" indent="-285750" fontAlgn="base">
              <a:buFont typeface="+mj-lt"/>
              <a:buAutoNum type="arabicPeriod"/>
            </a:pPr>
            <a:r>
              <a:rPr lang="el-GR" sz="1400" dirty="0"/>
              <a:t>Παπαναστασίου </a:t>
            </a:r>
            <a:r>
              <a:rPr lang="el-GR" sz="1400" dirty="0" smtClean="0"/>
              <a:t>Αναστάσιος</a:t>
            </a:r>
            <a:endParaRPr lang="en-US" sz="1400" dirty="0" smtClean="0"/>
          </a:p>
          <a:p>
            <a:pPr marL="285750" indent="-285750" fontAlgn="base">
              <a:buFont typeface="+mj-lt"/>
              <a:buAutoNum type="arabicPeriod"/>
            </a:pPr>
            <a:r>
              <a:rPr lang="el-GR" sz="1400" dirty="0"/>
              <a:t>Νίνος Κωνσταντίνος</a:t>
            </a:r>
            <a:endParaRPr lang="en-US" sz="1400" dirty="0"/>
          </a:p>
          <a:p>
            <a:pPr marL="285750" indent="-285750" fontAlgn="base">
              <a:buFont typeface="+mj-lt"/>
              <a:buAutoNum type="arabicPeriod"/>
            </a:pPr>
            <a:r>
              <a:rPr lang="el-GR" sz="1400" dirty="0"/>
              <a:t>Πολίτη </a:t>
            </a:r>
            <a:r>
              <a:rPr lang="el-GR" sz="1400" dirty="0" smtClean="0"/>
              <a:t>Αικατερίνη</a:t>
            </a:r>
            <a:endParaRPr lang="en-US" sz="1400" dirty="0" smtClean="0"/>
          </a:p>
          <a:p>
            <a:pPr marL="342900" indent="-342900" fontAlgn="base">
              <a:buFont typeface="+mj-lt"/>
              <a:buAutoNum type="arabicPeriod" startAt="14"/>
            </a:pPr>
            <a:r>
              <a:rPr lang="el-GR" sz="1400" dirty="0"/>
              <a:t>Γώγου Λήδα</a:t>
            </a:r>
            <a:endParaRPr lang="en-US" sz="1400" dirty="0"/>
          </a:p>
          <a:p>
            <a:pPr marL="285750" indent="-285750" fontAlgn="base">
              <a:buFont typeface="+mj-lt"/>
              <a:buAutoNum type="arabicPeriod"/>
            </a:pPr>
            <a:endParaRPr lang="en-US" sz="1400" dirty="0"/>
          </a:p>
          <a:p>
            <a:pPr marL="285750" indent="-285750" fontAlgn="base">
              <a:buFont typeface="+mj-lt"/>
              <a:buAutoNum type="arabicPeriod"/>
            </a:pPr>
            <a:endParaRPr lang="en-US" sz="1400" dirty="0"/>
          </a:p>
        </p:txBody>
      </p:sp>
      <p:sp>
        <p:nvSpPr>
          <p:cNvPr id="39" name="Ορθογώνιο 38"/>
          <p:cNvSpPr/>
          <p:nvPr/>
        </p:nvSpPr>
        <p:spPr>
          <a:xfrm>
            <a:off x="4093332" y="2485245"/>
            <a:ext cx="2771775" cy="1815882"/>
          </a:xfrm>
          <a:prstGeom prst="rect">
            <a:avLst/>
          </a:prstGeom>
        </p:spPr>
        <p:txBody>
          <a:bodyPr wrap="square">
            <a:spAutoFit/>
          </a:bodyPr>
          <a:lstStyle/>
          <a:p>
            <a:pPr marL="342900" indent="-342900" fontAlgn="base">
              <a:buFont typeface="+mj-lt"/>
              <a:buAutoNum type="arabicPeriod" startAt="14"/>
            </a:pPr>
            <a:r>
              <a:rPr lang="el-GR" sz="1400" dirty="0" err="1"/>
              <a:t>Καρακασιλιώτης</a:t>
            </a:r>
            <a:r>
              <a:rPr lang="el-GR" sz="1400" dirty="0"/>
              <a:t> Ιωάννης</a:t>
            </a:r>
            <a:endParaRPr lang="en-US" sz="1400" dirty="0"/>
          </a:p>
          <a:p>
            <a:pPr marL="342900" indent="-342900" fontAlgn="base">
              <a:buFont typeface="+mj-lt"/>
              <a:buAutoNum type="arabicPeriod" startAt="14"/>
            </a:pPr>
            <a:r>
              <a:rPr lang="el-GR" sz="1400" dirty="0"/>
              <a:t>Μανδηλαρά Γεωργία</a:t>
            </a:r>
            <a:endParaRPr lang="en-US" sz="1400" dirty="0"/>
          </a:p>
          <a:p>
            <a:pPr marL="342900" indent="-342900" fontAlgn="base">
              <a:buFont typeface="+mj-lt"/>
              <a:buAutoNum type="arabicPeriod" startAt="14"/>
            </a:pPr>
            <a:r>
              <a:rPr lang="el-GR" sz="1400" dirty="0" err="1"/>
              <a:t>Βανταράκης</a:t>
            </a:r>
            <a:r>
              <a:rPr lang="el-GR" sz="1400" dirty="0"/>
              <a:t> Απόστολος</a:t>
            </a:r>
            <a:endParaRPr lang="en-US" sz="1400" dirty="0"/>
          </a:p>
          <a:p>
            <a:pPr marL="342900" indent="-342900" fontAlgn="base">
              <a:buFont typeface="+mj-lt"/>
              <a:buAutoNum type="arabicPeriod" startAt="14"/>
            </a:pPr>
            <a:r>
              <a:rPr lang="el-GR" sz="1400" dirty="0" err="1"/>
              <a:t>Σκουρολιάκου</a:t>
            </a:r>
            <a:r>
              <a:rPr lang="el-GR" sz="1400" dirty="0"/>
              <a:t> Αικατερίνη</a:t>
            </a:r>
            <a:endParaRPr lang="en-US" sz="1400" dirty="0"/>
          </a:p>
          <a:p>
            <a:pPr marL="342900" indent="-342900" fontAlgn="base">
              <a:buFont typeface="+mj-lt"/>
              <a:buAutoNum type="arabicPeriod" startAt="14"/>
            </a:pPr>
            <a:r>
              <a:rPr lang="el-GR" sz="1400" dirty="0" err="1"/>
              <a:t>Τράπαλη</a:t>
            </a:r>
            <a:r>
              <a:rPr lang="el-GR" sz="1400" dirty="0"/>
              <a:t> Μαρία</a:t>
            </a:r>
            <a:endParaRPr lang="en-US" sz="1400" dirty="0"/>
          </a:p>
          <a:p>
            <a:pPr marL="342900" indent="-342900" fontAlgn="base">
              <a:buFont typeface="+mj-lt"/>
              <a:buAutoNum type="arabicPeriod" startAt="14"/>
            </a:pPr>
            <a:r>
              <a:rPr lang="el-GR" sz="1400" dirty="0" smtClean="0"/>
              <a:t>Θαλασσινός </a:t>
            </a:r>
            <a:r>
              <a:rPr lang="el-GR" sz="1400" dirty="0"/>
              <a:t>Νικόλαος</a:t>
            </a:r>
            <a:endParaRPr lang="en-US" sz="1400" dirty="0"/>
          </a:p>
          <a:p>
            <a:pPr marL="342900" indent="-342900" fontAlgn="base">
              <a:buFont typeface="+mj-lt"/>
              <a:buAutoNum type="arabicPeriod" startAt="14"/>
            </a:pPr>
            <a:r>
              <a:rPr lang="el-GR" sz="1400" dirty="0" err="1"/>
              <a:t>Κουμπούρος</a:t>
            </a:r>
            <a:r>
              <a:rPr lang="el-GR" sz="1400" dirty="0"/>
              <a:t> Ιωάννης</a:t>
            </a:r>
            <a:endParaRPr lang="en-US" sz="1400" dirty="0"/>
          </a:p>
          <a:p>
            <a:pPr marL="342900" indent="-342900" fontAlgn="base">
              <a:buFont typeface="+mj-lt"/>
              <a:buAutoNum type="arabicPeriod" startAt="14"/>
            </a:pPr>
            <a:r>
              <a:rPr lang="el-GR" sz="1400" dirty="0" err="1"/>
              <a:t>Κουρουνάκη</a:t>
            </a:r>
            <a:r>
              <a:rPr lang="el-GR" sz="1400" dirty="0"/>
              <a:t> Αγγελική</a:t>
            </a:r>
          </a:p>
        </p:txBody>
      </p:sp>
      <p:pic>
        <p:nvPicPr>
          <p:cNvPr id="40" name="Εικόνα 39"/>
          <p:cNvPicPr>
            <a:picLocks noChangeAspect="1"/>
          </p:cNvPicPr>
          <p:nvPr/>
        </p:nvPicPr>
        <p:blipFill rotWithShape="1">
          <a:blip r:embed="rId6" cstate="print">
            <a:extLst>
              <a:ext uri="{28A0092B-C50C-407E-A947-70E740481C1C}">
                <a14:useLocalDpi xmlns:a14="http://schemas.microsoft.com/office/drawing/2010/main" val="0"/>
              </a:ext>
            </a:extLst>
          </a:blip>
          <a:srcRect l="6861" r="15293"/>
          <a:stretch/>
        </p:blipFill>
        <p:spPr>
          <a:xfrm>
            <a:off x="10727230" y="2848797"/>
            <a:ext cx="1333500" cy="907358"/>
          </a:xfrm>
          <a:prstGeom prst="rect">
            <a:avLst/>
          </a:prstGeom>
        </p:spPr>
      </p:pic>
      <p:pic>
        <p:nvPicPr>
          <p:cNvPr id="41" name="Εικόνα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6794" y="5460569"/>
            <a:ext cx="941052" cy="1182081"/>
          </a:xfrm>
          <a:prstGeom prst="rect">
            <a:avLst/>
          </a:prstGeom>
        </p:spPr>
      </p:pic>
      <p:pic>
        <p:nvPicPr>
          <p:cNvPr id="42" name="Εικόνα 41"/>
          <p:cNvPicPr>
            <a:picLocks noChangeAspect="1"/>
          </p:cNvPicPr>
          <p:nvPr/>
        </p:nvPicPr>
        <p:blipFill rotWithShape="1">
          <a:blip r:embed="rId8">
            <a:extLst>
              <a:ext uri="{28A0092B-C50C-407E-A947-70E740481C1C}">
                <a14:useLocalDpi xmlns:a14="http://schemas.microsoft.com/office/drawing/2010/main" val="0"/>
              </a:ext>
            </a:extLst>
          </a:blip>
          <a:srcRect r="39544"/>
          <a:stretch/>
        </p:blipFill>
        <p:spPr>
          <a:xfrm>
            <a:off x="9494144" y="1276061"/>
            <a:ext cx="1045385" cy="1473213"/>
          </a:xfrm>
          <a:prstGeom prst="rect">
            <a:avLst/>
          </a:prstGeom>
        </p:spPr>
      </p:pic>
      <p:pic>
        <p:nvPicPr>
          <p:cNvPr id="43" name="Εικόνα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7608" y="4454900"/>
            <a:ext cx="1342228" cy="1005669"/>
          </a:xfrm>
          <a:prstGeom prst="rect">
            <a:avLst/>
          </a:prstGeom>
        </p:spPr>
      </p:pic>
      <p:pic>
        <p:nvPicPr>
          <p:cNvPr id="44" name="Εικόνα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7888" y="3258204"/>
            <a:ext cx="1051611" cy="1336686"/>
          </a:xfrm>
          <a:prstGeom prst="rect">
            <a:avLst/>
          </a:prstGeom>
        </p:spPr>
      </p:pic>
      <p:pic>
        <p:nvPicPr>
          <p:cNvPr id="45" name="Εικόνα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2109" y="3903588"/>
            <a:ext cx="1116904" cy="1461595"/>
          </a:xfrm>
          <a:prstGeom prst="rect">
            <a:avLst/>
          </a:prstGeom>
        </p:spPr>
      </p:pic>
      <p:pic>
        <p:nvPicPr>
          <p:cNvPr id="46" name="Εικόνα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40529" y="5175535"/>
            <a:ext cx="975360" cy="1158240"/>
          </a:xfrm>
          <a:prstGeom prst="rect">
            <a:avLst/>
          </a:prstGeom>
        </p:spPr>
      </p:pic>
      <p:pic>
        <p:nvPicPr>
          <p:cNvPr id="47" name="Εικόνα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1614" y="2870665"/>
            <a:ext cx="777242" cy="914402"/>
          </a:xfrm>
          <a:prstGeom prst="rect">
            <a:avLst/>
          </a:prstGeom>
        </p:spPr>
      </p:pic>
      <p:pic>
        <p:nvPicPr>
          <p:cNvPr id="48" name="Εικόνα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96020" y="1890196"/>
            <a:ext cx="956357" cy="1256815"/>
          </a:xfrm>
          <a:prstGeom prst="rect">
            <a:avLst/>
          </a:prstGeom>
        </p:spPr>
      </p:pic>
      <p:pic>
        <p:nvPicPr>
          <p:cNvPr id="49" name="Εικόνα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27874" y="4755658"/>
            <a:ext cx="1121625" cy="1121625"/>
          </a:xfrm>
          <a:prstGeom prst="rect">
            <a:avLst/>
          </a:prstGeom>
        </p:spPr>
      </p:pic>
      <p:pic>
        <p:nvPicPr>
          <p:cNvPr id="50" name="Εικόνα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39041" y="1253245"/>
            <a:ext cx="913687" cy="1486056"/>
          </a:xfrm>
          <a:prstGeom prst="rect">
            <a:avLst/>
          </a:prstGeom>
        </p:spPr>
      </p:pic>
      <p:pic>
        <p:nvPicPr>
          <p:cNvPr id="51" name="Εικόνα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40529" y="3901365"/>
            <a:ext cx="1014776" cy="1217731"/>
          </a:xfrm>
          <a:prstGeom prst="rect">
            <a:avLst/>
          </a:prstGeom>
        </p:spPr>
      </p:pic>
      <p:pic>
        <p:nvPicPr>
          <p:cNvPr id="52" name="Εικόνα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47969" y="3227395"/>
            <a:ext cx="888861" cy="1150629"/>
          </a:xfrm>
          <a:prstGeom prst="rect">
            <a:avLst/>
          </a:prstGeom>
        </p:spPr>
      </p:pic>
      <p:pic>
        <p:nvPicPr>
          <p:cNvPr id="54" name="Εικόνα 53"/>
          <p:cNvPicPr>
            <a:picLocks noChangeAspect="1"/>
          </p:cNvPicPr>
          <p:nvPr/>
        </p:nvPicPr>
        <p:blipFill rotWithShape="1">
          <a:blip r:embed="rId2" cstate="print">
            <a:extLst>
              <a:ext uri="{28A0092B-C50C-407E-A947-70E740481C1C}">
                <a14:useLocalDpi xmlns:a14="http://schemas.microsoft.com/office/drawing/2010/main" val="0"/>
              </a:ext>
            </a:extLst>
          </a:blip>
          <a:srcRect l="70231" t="65405" r="12179" b="28484"/>
          <a:stretch/>
        </p:blipFill>
        <p:spPr>
          <a:xfrm>
            <a:off x="7327996" y="1980864"/>
            <a:ext cx="1016001" cy="644770"/>
          </a:xfrm>
          <a:prstGeom prst="rect">
            <a:avLst/>
          </a:prstGeom>
        </p:spPr>
      </p:pic>
      <p:pic>
        <p:nvPicPr>
          <p:cNvPr id="55" name="Εικόνα 54"/>
          <p:cNvPicPr>
            <a:picLocks noChangeAspect="1"/>
          </p:cNvPicPr>
          <p:nvPr/>
        </p:nvPicPr>
        <p:blipFill rotWithShape="1">
          <a:blip r:embed="rId2" cstate="print">
            <a:extLst>
              <a:ext uri="{28A0092B-C50C-407E-A947-70E740481C1C}">
                <a14:useLocalDpi xmlns:a14="http://schemas.microsoft.com/office/drawing/2010/main" val="0"/>
              </a:ext>
            </a:extLst>
          </a:blip>
          <a:srcRect l="46446" r="33596" b="89630"/>
          <a:stretch/>
        </p:blipFill>
        <p:spPr>
          <a:xfrm>
            <a:off x="160261" y="5872202"/>
            <a:ext cx="749301" cy="711200"/>
          </a:xfrm>
          <a:prstGeom prst="rect">
            <a:avLst/>
          </a:prstGeom>
        </p:spPr>
      </p:pic>
      <p:pic>
        <p:nvPicPr>
          <p:cNvPr id="56" name="Εικόνα 55"/>
          <p:cNvPicPr>
            <a:picLocks noChangeAspect="1"/>
          </p:cNvPicPr>
          <p:nvPr/>
        </p:nvPicPr>
        <p:blipFill rotWithShape="1">
          <a:blip r:embed="rId2" cstate="print">
            <a:extLst>
              <a:ext uri="{28A0092B-C50C-407E-A947-70E740481C1C}">
                <a14:useLocalDpi xmlns:a14="http://schemas.microsoft.com/office/drawing/2010/main" val="0"/>
              </a:ext>
            </a:extLst>
          </a:blip>
          <a:srcRect l="16195" t="33154" r="28244" b="48096"/>
          <a:stretch/>
        </p:blipFill>
        <p:spPr>
          <a:xfrm>
            <a:off x="4210050" y="1047750"/>
            <a:ext cx="2085975" cy="1285875"/>
          </a:xfrm>
          <a:prstGeom prst="rect">
            <a:avLst/>
          </a:prstGeom>
        </p:spPr>
      </p:pic>
      <p:pic>
        <p:nvPicPr>
          <p:cNvPr id="57" name="Εικόνα 56"/>
          <p:cNvPicPr>
            <a:picLocks noChangeAspect="1"/>
          </p:cNvPicPr>
          <p:nvPr/>
        </p:nvPicPr>
        <p:blipFill rotWithShape="1">
          <a:blip r:embed="rId2" cstate="print">
            <a:extLst>
              <a:ext uri="{28A0092B-C50C-407E-A947-70E740481C1C}">
                <a14:useLocalDpi xmlns:a14="http://schemas.microsoft.com/office/drawing/2010/main" val="0"/>
              </a:ext>
            </a:extLst>
          </a:blip>
          <a:srcRect l="19674" t="1612" r="65104" b="70610"/>
          <a:stretch/>
        </p:blipFill>
        <p:spPr>
          <a:xfrm>
            <a:off x="191999" y="4894937"/>
            <a:ext cx="571500" cy="1904999"/>
          </a:xfrm>
          <a:prstGeom prst="rect">
            <a:avLst/>
          </a:prstGeom>
        </p:spPr>
      </p:pic>
      <p:pic>
        <p:nvPicPr>
          <p:cNvPr id="2" name="Εικόνα 1"/>
          <p:cNvPicPr>
            <a:picLocks noChangeAspect="1"/>
          </p:cNvPicPr>
          <p:nvPr/>
        </p:nvPicPr>
        <p:blipFill>
          <a:blip r:embed="rId19"/>
          <a:stretch>
            <a:fillRect/>
          </a:stretch>
        </p:blipFill>
        <p:spPr>
          <a:xfrm>
            <a:off x="7561095" y="1969128"/>
            <a:ext cx="854955" cy="1210797"/>
          </a:xfrm>
          <a:prstGeom prst="rect">
            <a:avLst/>
          </a:prstGeom>
        </p:spPr>
      </p:pic>
      <p:pic>
        <p:nvPicPr>
          <p:cNvPr id="3" name="Εικόνα 2"/>
          <p:cNvPicPr>
            <a:picLocks noChangeAspect="1"/>
          </p:cNvPicPr>
          <p:nvPr/>
        </p:nvPicPr>
        <p:blipFill>
          <a:blip r:embed="rId20"/>
          <a:stretch>
            <a:fillRect/>
          </a:stretch>
        </p:blipFill>
        <p:spPr>
          <a:xfrm>
            <a:off x="6121825" y="4369450"/>
            <a:ext cx="1020569" cy="1494974"/>
          </a:xfrm>
          <a:prstGeom prst="rect">
            <a:avLst/>
          </a:prstGeom>
        </p:spPr>
      </p:pic>
      <p:pic>
        <p:nvPicPr>
          <p:cNvPr id="4" name="Εικόνα 3"/>
          <p:cNvPicPr>
            <a:picLocks noChangeAspect="1"/>
          </p:cNvPicPr>
          <p:nvPr/>
        </p:nvPicPr>
        <p:blipFill>
          <a:blip r:embed="rId21"/>
          <a:stretch>
            <a:fillRect/>
          </a:stretch>
        </p:blipFill>
        <p:spPr>
          <a:xfrm>
            <a:off x="8407651" y="829376"/>
            <a:ext cx="958060" cy="952357"/>
          </a:xfrm>
          <a:prstGeom prst="rect">
            <a:avLst/>
          </a:prstGeom>
        </p:spPr>
      </p:pic>
      <p:pic>
        <p:nvPicPr>
          <p:cNvPr id="5" name="Εικόνα 4"/>
          <p:cNvPicPr>
            <a:picLocks noChangeAspect="1"/>
          </p:cNvPicPr>
          <p:nvPr/>
        </p:nvPicPr>
        <p:blipFill>
          <a:blip r:embed="rId22"/>
          <a:stretch>
            <a:fillRect/>
          </a:stretch>
        </p:blipFill>
        <p:spPr>
          <a:xfrm>
            <a:off x="7305542" y="841441"/>
            <a:ext cx="997077" cy="1037161"/>
          </a:xfrm>
          <a:prstGeom prst="rect">
            <a:avLst/>
          </a:prstGeom>
        </p:spPr>
      </p:pic>
      <p:pic>
        <p:nvPicPr>
          <p:cNvPr id="6" name="Εικόνα 5"/>
          <p:cNvPicPr>
            <a:picLocks noChangeAspect="1"/>
          </p:cNvPicPr>
          <p:nvPr/>
        </p:nvPicPr>
        <p:blipFill>
          <a:blip r:embed="rId23"/>
          <a:stretch>
            <a:fillRect/>
          </a:stretch>
        </p:blipFill>
        <p:spPr>
          <a:xfrm>
            <a:off x="9480875" y="154987"/>
            <a:ext cx="869624" cy="1056878"/>
          </a:xfrm>
          <a:prstGeom prst="rect">
            <a:avLst/>
          </a:prstGeom>
        </p:spPr>
      </p:pic>
      <p:pic>
        <p:nvPicPr>
          <p:cNvPr id="7" name="Εικόνα 6"/>
          <p:cNvPicPr>
            <a:picLocks noChangeAspect="1"/>
          </p:cNvPicPr>
          <p:nvPr/>
        </p:nvPicPr>
        <p:blipFill>
          <a:blip r:embed="rId24"/>
          <a:stretch>
            <a:fillRect/>
          </a:stretch>
        </p:blipFill>
        <p:spPr>
          <a:xfrm>
            <a:off x="6676382" y="3240766"/>
            <a:ext cx="894607" cy="989659"/>
          </a:xfrm>
          <a:prstGeom prst="rect">
            <a:avLst/>
          </a:prstGeom>
        </p:spPr>
      </p:pic>
      <p:pic>
        <p:nvPicPr>
          <p:cNvPr id="8" name="Εικόνα 7"/>
          <p:cNvPicPr>
            <a:picLocks noChangeAspect="1"/>
          </p:cNvPicPr>
          <p:nvPr/>
        </p:nvPicPr>
        <p:blipFill>
          <a:blip r:embed="rId25"/>
          <a:stretch>
            <a:fillRect/>
          </a:stretch>
        </p:blipFill>
        <p:spPr>
          <a:xfrm>
            <a:off x="6490374" y="2142214"/>
            <a:ext cx="952500" cy="952500"/>
          </a:xfrm>
          <a:prstGeom prst="rect">
            <a:avLst/>
          </a:prstGeom>
        </p:spPr>
      </p:pic>
      <p:pic>
        <p:nvPicPr>
          <p:cNvPr id="9" name="Εικόνα 8"/>
          <p:cNvPicPr>
            <a:picLocks noChangeAspect="1"/>
          </p:cNvPicPr>
          <p:nvPr/>
        </p:nvPicPr>
        <p:blipFill>
          <a:blip r:embed="rId26"/>
          <a:stretch>
            <a:fillRect/>
          </a:stretch>
        </p:blipFill>
        <p:spPr>
          <a:xfrm>
            <a:off x="6404621" y="1127002"/>
            <a:ext cx="859154" cy="859154"/>
          </a:xfrm>
          <a:prstGeom prst="rect">
            <a:avLst/>
          </a:prstGeom>
        </p:spPr>
      </p:pic>
    </p:spTree>
    <p:extLst>
      <p:ext uri="{BB962C8B-B14F-4D97-AF65-F5344CB8AC3E}">
        <p14:creationId xmlns:p14="http://schemas.microsoft.com/office/powerpoint/2010/main" val="2980305530"/>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Εικόνα 20"/>
          <p:cNvPicPr>
            <a:picLocks noChangeAspect="1"/>
          </p:cNvPicPr>
          <p:nvPr/>
        </p:nvPicPr>
        <p:blipFill rotWithShape="1">
          <a:blip r:embed="rId2" cstate="print">
            <a:extLst>
              <a:ext uri="{28A0092B-C50C-407E-A947-70E740481C1C}">
                <a14:useLocalDpi xmlns:a14="http://schemas.microsoft.com/office/drawing/2010/main" val="0"/>
              </a:ext>
            </a:extLst>
          </a:blip>
          <a:srcRect l="2240" t="70448" r="2622" b="1567"/>
          <a:stretch/>
        </p:blipFill>
        <p:spPr>
          <a:xfrm>
            <a:off x="423864" y="2381251"/>
            <a:ext cx="7329172" cy="3938040"/>
          </a:xfrm>
          <a:prstGeom prst="rect">
            <a:avLst/>
          </a:prstGeom>
        </p:spPr>
      </p:pic>
      <p:grpSp>
        <p:nvGrpSpPr>
          <p:cNvPr id="9" name="Ομάδα 8"/>
          <p:cNvGrpSpPr/>
          <p:nvPr/>
        </p:nvGrpSpPr>
        <p:grpSpPr>
          <a:xfrm>
            <a:off x="330797" y="41566"/>
            <a:ext cx="11752617" cy="6726502"/>
            <a:chOff x="330797" y="41566"/>
            <a:chExt cx="11752617" cy="6726502"/>
          </a:xfrm>
        </p:grpSpPr>
        <p:grpSp>
          <p:nvGrpSpPr>
            <p:cNvPr id="11" name="Ομάδα 10"/>
            <p:cNvGrpSpPr/>
            <p:nvPr/>
          </p:nvGrpSpPr>
          <p:grpSpPr>
            <a:xfrm>
              <a:off x="330797" y="255571"/>
              <a:ext cx="10019702" cy="6512497"/>
              <a:chOff x="330797" y="255571"/>
              <a:chExt cx="10019702" cy="6512497"/>
            </a:xfrm>
          </p:grpSpPr>
          <p:pic>
            <p:nvPicPr>
              <p:cNvPr id="13" name="Εικόνα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4" name="Ορθογώνιο 13"/>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12"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5" name="Rectangle 2"/>
          <p:cNvSpPr/>
          <p:nvPr/>
        </p:nvSpPr>
        <p:spPr>
          <a:xfrm>
            <a:off x="1140364" y="1362569"/>
            <a:ext cx="7692427"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Διδάσκοντες - Ακαδημαϊκοί </a:t>
            </a:r>
            <a:r>
              <a:rPr lang="el-GR" sz="3600" b="1" dirty="0" smtClean="0">
                <a:ln w="0"/>
                <a:solidFill>
                  <a:schemeClr val="accent1">
                    <a:lumMod val="75000"/>
                  </a:schemeClr>
                </a:solidFill>
              </a:rPr>
              <a:t>Υπότροφοι</a:t>
            </a:r>
            <a:endParaRPr lang="el-GR" sz="3600" b="1" dirty="0">
              <a:ln w="0"/>
              <a:solidFill>
                <a:schemeClr val="accent1">
                  <a:lumMod val="75000"/>
                </a:schemeClr>
              </a:solidFill>
            </a:endParaRPr>
          </a:p>
        </p:txBody>
      </p:sp>
      <p:sp>
        <p:nvSpPr>
          <p:cNvPr id="16" name="TextBox 15"/>
          <p:cNvSpPr txBox="1"/>
          <p:nvPr/>
        </p:nvSpPr>
        <p:spPr>
          <a:xfrm>
            <a:off x="1285056" y="2512180"/>
            <a:ext cx="2047355" cy="1384995"/>
          </a:xfrm>
          <a:prstGeom prst="rect">
            <a:avLst/>
          </a:prstGeom>
          <a:noFill/>
        </p:spPr>
        <p:txBody>
          <a:bodyPr wrap="none" rtlCol="0">
            <a:spAutoFit/>
          </a:bodyPr>
          <a:lstStyle/>
          <a:p>
            <a:pPr marL="285750" indent="-285750" fontAlgn="base">
              <a:buFont typeface="+mj-lt"/>
              <a:buAutoNum type="arabicPeriod"/>
            </a:pPr>
            <a:r>
              <a:rPr lang="el-GR" sz="1200" dirty="0" err="1"/>
              <a:t>Γεωργατζάκου</a:t>
            </a:r>
            <a:r>
              <a:rPr lang="el-GR" sz="1200" dirty="0"/>
              <a:t> Χαρά</a:t>
            </a:r>
          </a:p>
          <a:p>
            <a:pPr marL="285750" indent="-285750" fontAlgn="base">
              <a:buFont typeface="+mj-lt"/>
              <a:buAutoNum type="arabicPeriod"/>
            </a:pPr>
            <a:r>
              <a:rPr lang="el-GR" sz="1200" dirty="0"/>
              <a:t>Γιαννακοπούλου Ευγενία</a:t>
            </a:r>
          </a:p>
          <a:p>
            <a:pPr marL="285750" indent="-285750" fontAlgn="base">
              <a:buFont typeface="+mj-lt"/>
              <a:buAutoNum type="arabicPeriod"/>
            </a:pPr>
            <a:r>
              <a:rPr lang="el-GR" sz="1200" dirty="0" err="1"/>
              <a:t>Μπαμπλέκος</a:t>
            </a:r>
            <a:r>
              <a:rPr lang="el-GR" sz="1200" dirty="0"/>
              <a:t> Γεώργιος</a:t>
            </a:r>
          </a:p>
          <a:p>
            <a:pPr marL="285750" indent="-285750" fontAlgn="base">
              <a:buFont typeface="+mj-lt"/>
              <a:buAutoNum type="arabicPeriod"/>
            </a:pPr>
            <a:r>
              <a:rPr lang="el-GR" sz="1200" dirty="0"/>
              <a:t>Παππά Όλγα</a:t>
            </a:r>
          </a:p>
          <a:p>
            <a:pPr marL="285750" indent="-285750" fontAlgn="base">
              <a:buFont typeface="+mj-lt"/>
              <a:buAutoNum type="arabicPeriod"/>
            </a:pPr>
            <a:r>
              <a:rPr lang="el-GR" sz="1200" dirty="0"/>
              <a:t>Σταυρόπουλος Γεώργιος</a:t>
            </a:r>
          </a:p>
          <a:p>
            <a:pPr marL="285750" indent="-285750" fontAlgn="base">
              <a:buFont typeface="+mj-lt"/>
              <a:buAutoNum type="arabicPeriod"/>
            </a:pPr>
            <a:endParaRPr lang="en-US" sz="1200" dirty="0"/>
          </a:p>
          <a:p>
            <a:pPr marL="285750" indent="-285750" fontAlgn="base">
              <a:buFont typeface="+mj-lt"/>
              <a:buAutoNum type="arabicPeriod"/>
            </a:pPr>
            <a:endParaRPr lang="en-US" sz="1200" dirty="0"/>
          </a:p>
        </p:txBody>
      </p:sp>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7920" y="2814645"/>
            <a:ext cx="1428750" cy="1428750"/>
          </a:xfrm>
          <a:prstGeom prst="rect">
            <a:avLst/>
          </a:prstGeom>
        </p:spPr>
      </p:pic>
      <p:pic>
        <p:nvPicPr>
          <p:cNvPr id="17" name="Εικόνα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8195" y="4440394"/>
            <a:ext cx="1705440" cy="1279080"/>
          </a:xfrm>
          <a:prstGeom prst="rect">
            <a:avLst/>
          </a:prstGeom>
        </p:spPr>
      </p:pic>
      <p:pic>
        <p:nvPicPr>
          <p:cNvPr id="18" name="Εικόνα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0915" y="2793094"/>
            <a:ext cx="1358705" cy="1607578"/>
          </a:xfrm>
          <a:prstGeom prst="rect">
            <a:avLst/>
          </a:prstGeom>
        </p:spPr>
      </p:pic>
      <p:pic>
        <p:nvPicPr>
          <p:cNvPr id="19" name="Εικόνα 18"/>
          <p:cNvPicPr>
            <a:picLocks noChangeAspect="1"/>
          </p:cNvPicPr>
          <p:nvPr/>
        </p:nvPicPr>
        <p:blipFill rotWithShape="1">
          <a:blip r:embed="rId9" cstate="print">
            <a:extLst>
              <a:ext uri="{28A0092B-C50C-407E-A947-70E740481C1C}">
                <a14:useLocalDpi xmlns:a14="http://schemas.microsoft.com/office/drawing/2010/main" val="0"/>
              </a:ext>
            </a:extLst>
          </a:blip>
          <a:srcRect t="16111"/>
          <a:stretch/>
        </p:blipFill>
        <p:spPr>
          <a:xfrm>
            <a:off x="7877701" y="4440394"/>
            <a:ext cx="1275603" cy="1432756"/>
          </a:xfrm>
          <a:prstGeom prst="rect">
            <a:avLst/>
          </a:prstGeom>
        </p:spPr>
      </p:pic>
      <p:pic>
        <p:nvPicPr>
          <p:cNvPr id="20" name="Εικόνα 19"/>
          <p:cNvPicPr>
            <a:picLocks noChangeAspect="1"/>
          </p:cNvPicPr>
          <p:nvPr/>
        </p:nvPicPr>
        <p:blipFill rotWithShape="1">
          <a:blip r:embed="rId2" cstate="print">
            <a:extLst>
              <a:ext uri="{28A0092B-C50C-407E-A947-70E740481C1C}">
                <a14:useLocalDpi xmlns:a14="http://schemas.microsoft.com/office/drawing/2010/main" val="0"/>
              </a:ext>
            </a:extLst>
          </a:blip>
          <a:srcRect l="16195" t="33154" r="28244" b="48096"/>
          <a:stretch/>
        </p:blipFill>
        <p:spPr>
          <a:xfrm>
            <a:off x="8997660" y="1362569"/>
            <a:ext cx="2085975" cy="1285875"/>
          </a:xfrm>
          <a:prstGeom prst="rect">
            <a:avLst/>
          </a:prstGeom>
        </p:spPr>
      </p:pic>
      <p:pic>
        <p:nvPicPr>
          <p:cNvPr id="22" name="Εικόνα 21"/>
          <p:cNvPicPr>
            <a:picLocks noChangeAspect="1"/>
          </p:cNvPicPr>
          <p:nvPr/>
        </p:nvPicPr>
        <p:blipFill rotWithShape="1">
          <a:blip r:embed="rId2" cstate="print">
            <a:extLst>
              <a:ext uri="{28A0092B-C50C-407E-A947-70E740481C1C}">
                <a14:useLocalDpi xmlns:a14="http://schemas.microsoft.com/office/drawing/2010/main" val="0"/>
              </a:ext>
            </a:extLst>
          </a:blip>
          <a:srcRect l="19674" t="1612" r="65104" b="70610"/>
          <a:stretch/>
        </p:blipFill>
        <p:spPr>
          <a:xfrm>
            <a:off x="5489373" y="2263711"/>
            <a:ext cx="571500" cy="1904999"/>
          </a:xfrm>
          <a:prstGeom prst="rect">
            <a:avLst/>
          </a:prstGeom>
        </p:spPr>
      </p:pic>
      <p:pic>
        <p:nvPicPr>
          <p:cNvPr id="23" name="Εικόνα 22"/>
          <p:cNvPicPr>
            <a:picLocks noChangeAspect="1"/>
          </p:cNvPicPr>
          <p:nvPr/>
        </p:nvPicPr>
        <p:blipFill rotWithShape="1">
          <a:blip r:embed="rId2" cstate="print">
            <a:extLst>
              <a:ext uri="{28A0092B-C50C-407E-A947-70E740481C1C}">
                <a14:useLocalDpi xmlns:a14="http://schemas.microsoft.com/office/drawing/2010/main" val="0"/>
              </a:ext>
            </a:extLst>
          </a:blip>
          <a:srcRect l="46446" r="33596" b="89630"/>
          <a:stretch/>
        </p:blipFill>
        <p:spPr>
          <a:xfrm>
            <a:off x="160261" y="5872202"/>
            <a:ext cx="749301" cy="711200"/>
          </a:xfrm>
          <a:prstGeom prst="rect">
            <a:avLst/>
          </a:prstGeom>
        </p:spPr>
      </p:pic>
      <p:pic>
        <p:nvPicPr>
          <p:cNvPr id="24" name="Εικόνα 23"/>
          <p:cNvPicPr>
            <a:picLocks noChangeAspect="1"/>
          </p:cNvPicPr>
          <p:nvPr/>
        </p:nvPicPr>
        <p:blipFill rotWithShape="1">
          <a:blip r:embed="rId2" cstate="print">
            <a:extLst>
              <a:ext uri="{28A0092B-C50C-407E-A947-70E740481C1C}">
                <a14:useLocalDpi xmlns:a14="http://schemas.microsoft.com/office/drawing/2010/main" val="0"/>
              </a:ext>
            </a:extLst>
          </a:blip>
          <a:srcRect l="46446" r="33596" b="89630"/>
          <a:stretch/>
        </p:blipFill>
        <p:spPr>
          <a:xfrm>
            <a:off x="312661" y="6024602"/>
            <a:ext cx="749301" cy="711200"/>
          </a:xfrm>
          <a:prstGeom prst="rect">
            <a:avLst/>
          </a:prstGeom>
        </p:spPr>
      </p:pic>
    </p:spTree>
    <p:extLst>
      <p:ext uri="{BB962C8B-B14F-4D97-AF65-F5344CB8AC3E}">
        <p14:creationId xmlns:p14="http://schemas.microsoft.com/office/powerpoint/2010/main" val="2819401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Εικόνα 40"/>
          <p:cNvPicPr>
            <a:picLocks noChangeAspect="1"/>
          </p:cNvPicPr>
          <p:nvPr/>
        </p:nvPicPr>
        <p:blipFill rotWithShape="1">
          <a:blip r:embed="rId2" cstate="print">
            <a:extLst>
              <a:ext uri="{28A0092B-C50C-407E-A947-70E740481C1C}">
                <a14:useLocalDpi xmlns:a14="http://schemas.microsoft.com/office/drawing/2010/main" val="0"/>
              </a:ext>
            </a:extLst>
          </a:blip>
          <a:srcRect l="19674" t="1612" r="65104" b="70610"/>
          <a:stretch/>
        </p:blipFill>
        <p:spPr>
          <a:xfrm>
            <a:off x="10636941" y="2350506"/>
            <a:ext cx="1411332" cy="4704438"/>
          </a:xfrm>
          <a:prstGeom prst="rect">
            <a:avLst/>
          </a:prstGeom>
        </p:spPr>
      </p:pic>
      <p:pic>
        <p:nvPicPr>
          <p:cNvPr id="38" name="Εικόνα 37"/>
          <p:cNvPicPr>
            <a:picLocks noChangeAspect="1"/>
          </p:cNvPicPr>
          <p:nvPr/>
        </p:nvPicPr>
        <p:blipFill rotWithShape="1">
          <a:blip r:embed="rId2" cstate="print">
            <a:extLst>
              <a:ext uri="{28A0092B-C50C-407E-A947-70E740481C1C}">
                <a14:useLocalDpi xmlns:a14="http://schemas.microsoft.com/office/drawing/2010/main" val="0"/>
              </a:ext>
            </a:extLst>
          </a:blip>
          <a:srcRect l="2240" t="70448" r="2622" b="1567"/>
          <a:stretch/>
        </p:blipFill>
        <p:spPr>
          <a:xfrm>
            <a:off x="-216638" y="3297139"/>
            <a:ext cx="7329172" cy="3938040"/>
          </a:xfrm>
          <a:prstGeom prst="rect">
            <a:avLst/>
          </a:prstGeom>
        </p:spPr>
      </p:pic>
      <p:grpSp>
        <p:nvGrpSpPr>
          <p:cNvPr id="19" name="Ομάδα 18"/>
          <p:cNvGrpSpPr/>
          <p:nvPr/>
        </p:nvGrpSpPr>
        <p:grpSpPr>
          <a:xfrm>
            <a:off x="330797" y="41566"/>
            <a:ext cx="11752617" cy="6726502"/>
            <a:chOff x="330797" y="41566"/>
            <a:chExt cx="11752617" cy="6726502"/>
          </a:xfrm>
        </p:grpSpPr>
        <p:grpSp>
          <p:nvGrpSpPr>
            <p:cNvPr id="20" name="Ομάδα 19"/>
            <p:cNvGrpSpPr/>
            <p:nvPr/>
          </p:nvGrpSpPr>
          <p:grpSpPr>
            <a:xfrm>
              <a:off x="330797" y="255571"/>
              <a:ext cx="10019702" cy="6512497"/>
              <a:chOff x="330797" y="255571"/>
              <a:chExt cx="10019702" cy="6512497"/>
            </a:xfrm>
          </p:grpSpPr>
          <p:pic>
            <p:nvPicPr>
              <p:cNvPr id="22" name="Εικόνα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23" name="Ορθογώνιο 22"/>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21"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24" name="Rectangle 2"/>
          <p:cNvSpPr/>
          <p:nvPr/>
        </p:nvSpPr>
        <p:spPr>
          <a:xfrm>
            <a:off x="1140364" y="1362569"/>
            <a:ext cx="7389459"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Διδάσκοντες - Εξωτερικοί </a:t>
            </a:r>
            <a:r>
              <a:rPr lang="el-GR" sz="3600" b="1" dirty="0" smtClean="0">
                <a:ln w="0"/>
                <a:solidFill>
                  <a:schemeClr val="accent1">
                    <a:lumMod val="75000"/>
                  </a:schemeClr>
                </a:solidFill>
              </a:rPr>
              <a:t>συνεργάτες</a:t>
            </a:r>
            <a:endParaRPr lang="el-GR" sz="3600" b="1" dirty="0">
              <a:ln w="0"/>
              <a:solidFill>
                <a:schemeClr val="accent1">
                  <a:lumMod val="75000"/>
                </a:schemeClr>
              </a:solidFill>
            </a:endParaRPr>
          </a:p>
        </p:txBody>
      </p:sp>
      <p:sp>
        <p:nvSpPr>
          <p:cNvPr id="25" name="TextBox 24"/>
          <p:cNvSpPr txBox="1"/>
          <p:nvPr/>
        </p:nvSpPr>
        <p:spPr>
          <a:xfrm>
            <a:off x="1285056" y="2512180"/>
            <a:ext cx="2143344" cy="2677656"/>
          </a:xfrm>
          <a:prstGeom prst="rect">
            <a:avLst/>
          </a:prstGeom>
          <a:noFill/>
        </p:spPr>
        <p:txBody>
          <a:bodyPr wrap="none" rtlCol="0">
            <a:spAutoFit/>
          </a:bodyPr>
          <a:lstStyle/>
          <a:p>
            <a:pPr marL="285750" indent="-285750" fontAlgn="base">
              <a:buFont typeface="+mj-lt"/>
              <a:buAutoNum type="arabicPeriod"/>
            </a:pPr>
            <a:r>
              <a:rPr lang="el-GR" sz="1200" dirty="0" smtClean="0"/>
              <a:t>Ευαγγελόπουλος Άγγελος</a:t>
            </a:r>
            <a:endParaRPr lang="en-US" sz="1200" dirty="0" smtClean="0"/>
          </a:p>
          <a:p>
            <a:pPr marL="285750" indent="-285750" fontAlgn="base">
              <a:buFont typeface="+mj-lt"/>
              <a:buAutoNum type="arabicPeriod"/>
            </a:pPr>
            <a:r>
              <a:rPr lang="el-GR" sz="1200" dirty="0" err="1"/>
              <a:t>Καπούλα</a:t>
            </a:r>
            <a:r>
              <a:rPr lang="el-GR" sz="1200" dirty="0"/>
              <a:t> </a:t>
            </a:r>
            <a:r>
              <a:rPr lang="el-GR" sz="1200" dirty="0" smtClean="0"/>
              <a:t>Αντωνία</a:t>
            </a:r>
            <a:endParaRPr lang="en-US" sz="1200" dirty="0" smtClean="0"/>
          </a:p>
          <a:p>
            <a:pPr marL="285750" indent="-285750" fontAlgn="base">
              <a:buFont typeface="+mj-lt"/>
              <a:buAutoNum type="arabicPeriod"/>
            </a:pPr>
            <a:r>
              <a:rPr lang="el-GR" sz="1200" dirty="0" err="1"/>
              <a:t>Κλέντζερης</a:t>
            </a:r>
            <a:r>
              <a:rPr lang="el-GR" sz="1200" dirty="0"/>
              <a:t> </a:t>
            </a:r>
            <a:r>
              <a:rPr lang="el-GR" sz="1200" dirty="0" smtClean="0"/>
              <a:t>Λουκάς</a:t>
            </a:r>
            <a:endParaRPr lang="en-US" sz="1200" dirty="0" smtClean="0"/>
          </a:p>
          <a:p>
            <a:pPr marL="285750" indent="-285750" fontAlgn="base">
              <a:buFont typeface="+mj-lt"/>
              <a:buAutoNum type="arabicPeriod"/>
            </a:pPr>
            <a:r>
              <a:rPr lang="el-GR" sz="1200" dirty="0" err="1"/>
              <a:t>Κυριαζάνος</a:t>
            </a:r>
            <a:r>
              <a:rPr lang="el-GR" sz="1200" dirty="0"/>
              <a:t> </a:t>
            </a:r>
            <a:r>
              <a:rPr lang="el-GR" sz="1200" dirty="0" smtClean="0"/>
              <a:t>Ιωάννης</a:t>
            </a:r>
            <a:endParaRPr lang="en-US" sz="1200" dirty="0" smtClean="0"/>
          </a:p>
          <a:p>
            <a:pPr marL="285750" indent="-285750" fontAlgn="base">
              <a:buFont typeface="+mj-lt"/>
              <a:buAutoNum type="arabicPeriod"/>
            </a:pPr>
            <a:r>
              <a:rPr lang="el-GR" sz="1200" dirty="0" err="1"/>
              <a:t>Λάγουρη</a:t>
            </a:r>
            <a:r>
              <a:rPr lang="el-GR" sz="1200" dirty="0"/>
              <a:t> </a:t>
            </a:r>
            <a:r>
              <a:rPr lang="el-GR" sz="1200" dirty="0" smtClean="0"/>
              <a:t>Βασιλική</a:t>
            </a:r>
            <a:endParaRPr lang="en-US" sz="1200" dirty="0" smtClean="0"/>
          </a:p>
          <a:p>
            <a:pPr marL="285750" indent="-285750" fontAlgn="base">
              <a:buFont typeface="+mj-lt"/>
              <a:buAutoNum type="arabicPeriod"/>
            </a:pPr>
            <a:r>
              <a:rPr lang="el-GR" sz="1200" dirty="0"/>
              <a:t>Μαθιουδάκης </a:t>
            </a:r>
            <a:r>
              <a:rPr lang="el-GR" sz="1200" dirty="0" smtClean="0"/>
              <a:t>Αλέξανδρος</a:t>
            </a:r>
            <a:endParaRPr lang="en-US" sz="1200" dirty="0" smtClean="0"/>
          </a:p>
          <a:p>
            <a:pPr marL="285750" indent="-285750" fontAlgn="base">
              <a:buFont typeface="+mj-lt"/>
              <a:buAutoNum type="arabicPeriod"/>
            </a:pPr>
            <a:r>
              <a:rPr lang="el-GR" sz="1200" dirty="0" err="1"/>
              <a:t>Μανωλάκος</a:t>
            </a:r>
            <a:r>
              <a:rPr lang="el-GR" sz="1200" dirty="0"/>
              <a:t> </a:t>
            </a:r>
            <a:r>
              <a:rPr lang="el-GR" sz="1200" dirty="0" err="1" smtClean="0"/>
              <a:t>Όθων</a:t>
            </a:r>
            <a:endParaRPr lang="en-US" sz="1200" dirty="0" smtClean="0"/>
          </a:p>
          <a:p>
            <a:pPr marL="285750" indent="-285750" fontAlgn="base">
              <a:buFont typeface="+mj-lt"/>
              <a:buAutoNum type="arabicPeriod"/>
            </a:pPr>
            <a:r>
              <a:rPr lang="el-GR" sz="1200" dirty="0"/>
              <a:t>Μιχαλόπουλος </a:t>
            </a:r>
            <a:r>
              <a:rPr lang="el-GR" sz="1200" dirty="0" smtClean="0"/>
              <a:t>Ευστάθιος</a:t>
            </a:r>
            <a:endParaRPr lang="en-US" sz="1200" dirty="0" smtClean="0"/>
          </a:p>
          <a:p>
            <a:pPr marL="285750" indent="-285750" fontAlgn="base">
              <a:buFont typeface="+mj-lt"/>
              <a:buAutoNum type="arabicPeriod"/>
            </a:pPr>
            <a:r>
              <a:rPr lang="el-GR" sz="1200" dirty="0" err="1"/>
              <a:t>Φόρτης</a:t>
            </a:r>
            <a:r>
              <a:rPr lang="el-GR" sz="1200" dirty="0"/>
              <a:t> </a:t>
            </a:r>
            <a:r>
              <a:rPr lang="el-GR" sz="1200" dirty="0" smtClean="0"/>
              <a:t>Σωτήριος</a:t>
            </a:r>
            <a:endParaRPr lang="en-US" sz="1200" dirty="0" smtClean="0"/>
          </a:p>
          <a:p>
            <a:pPr marL="285750" indent="-285750" fontAlgn="base">
              <a:buFont typeface="+mj-lt"/>
              <a:buAutoNum type="arabicPeriod"/>
            </a:pPr>
            <a:r>
              <a:rPr lang="el-GR" sz="1200" dirty="0"/>
              <a:t>Μυριαγκού </a:t>
            </a:r>
            <a:r>
              <a:rPr lang="el-GR" sz="1200" dirty="0" smtClean="0"/>
              <a:t>Παρασκευή</a:t>
            </a:r>
            <a:endParaRPr lang="en-US" sz="1200" dirty="0" smtClean="0"/>
          </a:p>
          <a:p>
            <a:pPr marL="285750" indent="-285750" fontAlgn="base">
              <a:buFont typeface="+mj-lt"/>
              <a:buAutoNum type="arabicPeriod"/>
            </a:pPr>
            <a:r>
              <a:rPr lang="el-GR" sz="1200" dirty="0"/>
              <a:t>Παπαδοπούλου </a:t>
            </a:r>
            <a:r>
              <a:rPr lang="el-GR" sz="1200" dirty="0" smtClean="0"/>
              <a:t>Άννα</a:t>
            </a:r>
            <a:endParaRPr lang="en-US" sz="1200" dirty="0" smtClean="0"/>
          </a:p>
          <a:p>
            <a:pPr marL="285750" indent="-285750" fontAlgn="base">
              <a:buFont typeface="+mj-lt"/>
              <a:buAutoNum type="arabicPeriod"/>
            </a:pPr>
            <a:r>
              <a:rPr lang="el-GR" sz="1200" dirty="0" err="1"/>
              <a:t>Ράμπιας</a:t>
            </a:r>
            <a:r>
              <a:rPr lang="el-GR" sz="1200" dirty="0"/>
              <a:t> </a:t>
            </a:r>
            <a:r>
              <a:rPr lang="el-GR" sz="1200" dirty="0" smtClean="0"/>
              <a:t>Θεόδωρος</a:t>
            </a:r>
            <a:endParaRPr lang="en-US" sz="1200" dirty="0" smtClean="0"/>
          </a:p>
          <a:p>
            <a:pPr marL="285750" indent="-285750" fontAlgn="base">
              <a:buFont typeface="+mj-lt"/>
              <a:buAutoNum type="arabicPeriod"/>
            </a:pPr>
            <a:r>
              <a:rPr lang="el-GR" sz="1200" dirty="0" err="1"/>
              <a:t>Ρέβελος</a:t>
            </a:r>
            <a:r>
              <a:rPr lang="el-GR" sz="1200" dirty="0"/>
              <a:t> </a:t>
            </a:r>
            <a:r>
              <a:rPr lang="el-GR" sz="1200" dirty="0" smtClean="0"/>
              <a:t>Κυριάκος</a:t>
            </a:r>
            <a:endParaRPr lang="en-US" sz="1200" dirty="0" smtClean="0"/>
          </a:p>
          <a:p>
            <a:pPr marL="285750" indent="-285750" fontAlgn="base">
              <a:buFont typeface="+mj-lt"/>
              <a:buAutoNum type="arabicPeriod"/>
            </a:pPr>
            <a:r>
              <a:rPr lang="el-GR" sz="1200" dirty="0" err="1"/>
              <a:t>Τζούνακας</a:t>
            </a:r>
            <a:r>
              <a:rPr lang="el-GR" sz="1200" dirty="0"/>
              <a:t> </a:t>
            </a:r>
            <a:r>
              <a:rPr lang="el-GR" sz="1200" dirty="0" smtClean="0"/>
              <a:t>Βασίλειος</a:t>
            </a:r>
            <a:endParaRPr lang="el-GR" sz="1200" dirty="0"/>
          </a:p>
        </p:txBody>
      </p:sp>
      <p:pic>
        <p:nvPicPr>
          <p:cNvPr id="3" name="Εικόνα 2"/>
          <p:cNvPicPr>
            <a:picLocks noChangeAspect="1"/>
          </p:cNvPicPr>
          <p:nvPr/>
        </p:nvPicPr>
        <p:blipFill rotWithShape="1">
          <a:blip r:embed="rId6" cstate="print">
            <a:extLst>
              <a:ext uri="{28A0092B-C50C-407E-A947-70E740481C1C}">
                <a14:useLocalDpi xmlns:a14="http://schemas.microsoft.com/office/drawing/2010/main" val="0"/>
              </a:ext>
            </a:extLst>
          </a:blip>
          <a:srcRect b="19038"/>
          <a:stretch/>
        </p:blipFill>
        <p:spPr>
          <a:xfrm>
            <a:off x="10698579" y="2336179"/>
            <a:ext cx="991250" cy="1207121"/>
          </a:xfrm>
          <a:prstGeom prst="rect">
            <a:avLst/>
          </a:prstGeom>
        </p:spPr>
      </p:pic>
      <p:pic>
        <p:nvPicPr>
          <p:cNvPr id="26" name="Εικόνα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931" y="3798689"/>
            <a:ext cx="1117600" cy="1674368"/>
          </a:xfrm>
          <a:prstGeom prst="rect">
            <a:avLst/>
          </a:prstGeom>
        </p:spPr>
      </p:pic>
      <p:pic>
        <p:nvPicPr>
          <p:cNvPr id="27" name="Εικόνα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8972" y="2363252"/>
            <a:ext cx="1325562" cy="1325562"/>
          </a:xfrm>
          <a:prstGeom prst="rect">
            <a:avLst/>
          </a:prstGeom>
        </p:spPr>
      </p:pic>
      <p:pic>
        <p:nvPicPr>
          <p:cNvPr id="28" name="Εικόνα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8862" y="2342923"/>
            <a:ext cx="1005267" cy="1208208"/>
          </a:xfrm>
          <a:prstGeom prst="rect">
            <a:avLst/>
          </a:prstGeom>
        </p:spPr>
      </p:pic>
      <p:pic>
        <p:nvPicPr>
          <p:cNvPr id="29" name="Εικόνα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77584" y="3699268"/>
            <a:ext cx="1328818" cy="1773789"/>
          </a:xfrm>
          <a:prstGeom prst="rect">
            <a:avLst/>
          </a:prstGeom>
        </p:spPr>
      </p:pic>
      <p:pic>
        <p:nvPicPr>
          <p:cNvPr id="30" name="Εικόνα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3058" y="2369939"/>
            <a:ext cx="1428750" cy="1428750"/>
          </a:xfrm>
          <a:prstGeom prst="rect">
            <a:avLst/>
          </a:prstGeom>
        </p:spPr>
      </p:pic>
      <p:pic>
        <p:nvPicPr>
          <p:cNvPr id="31" name="Εικόνα 30"/>
          <p:cNvPicPr>
            <a:picLocks noChangeAspect="1"/>
          </p:cNvPicPr>
          <p:nvPr/>
        </p:nvPicPr>
        <p:blipFill rotWithShape="1">
          <a:blip r:embed="rId12" cstate="print">
            <a:extLst>
              <a:ext uri="{28A0092B-C50C-407E-A947-70E740481C1C}">
                <a14:useLocalDpi xmlns:a14="http://schemas.microsoft.com/office/drawing/2010/main" val="0"/>
              </a:ext>
            </a:extLst>
          </a:blip>
          <a:srcRect r="39255"/>
          <a:stretch/>
        </p:blipFill>
        <p:spPr>
          <a:xfrm>
            <a:off x="7132595" y="3851008"/>
            <a:ext cx="909336" cy="1781710"/>
          </a:xfrm>
          <a:prstGeom prst="rect">
            <a:avLst/>
          </a:prstGeom>
        </p:spPr>
      </p:pic>
      <p:pic>
        <p:nvPicPr>
          <p:cNvPr id="32" name="Εικόνα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18888" y="2818701"/>
            <a:ext cx="1164738" cy="923411"/>
          </a:xfrm>
          <a:prstGeom prst="rect">
            <a:avLst/>
          </a:prstGeom>
        </p:spPr>
      </p:pic>
      <p:pic>
        <p:nvPicPr>
          <p:cNvPr id="33" name="Εικόνα 32"/>
          <p:cNvPicPr>
            <a:picLocks noChangeAspect="1"/>
          </p:cNvPicPr>
          <p:nvPr/>
        </p:nvPicPr>
        <p:blipFill rotWithShape="1">
          <a:blip r:embed="rId14" cstate="print">
            <a:extLst>
              <a:ext uri="{28A0092B-C50C-407E-A947-70E740481C1C}">
                <a14:useLocalDpi xmlns:a14="http://schemas.microsoft.com/office/drawing/2010/main" val="0"/>
              </a:ext>
            </a:extLst>
          </a:blip>
          <a:srcRect t="8950"/>
          <a:stretch/>
        </p:blipFill>
        <p:spPr>
          <a:xfrm>
            <a:off x="5297146" y="2343150"/>
            <a:ext cx="1197268" cy="1453482"/>
          </a:xfrm>
          <a:prstGeom prst="rect">
            <a:avLst/>
          </a:prstGeom>
        </p:spPr>
      </p:pic>
      <p:pic>
        <p:nvPicPr>
          <p:cNvPr id="34" name="Εικόνα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72155" y="3883082"/>
            <a:ext cx="1363250" cy="1363250"/>
          </a:xfrm>
          <a:prstGeom prst="rect">
            <a:avLst/>
          </a:prstGeom>
        </p:spPr>
      </p:pic>
      <p:pic>
        <p:nvPicPr>
          <p:cNvPr id="35" name="Εικόνα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70709" y="3673064"/>
            <a:ext cx="1219120" cy="1828323"/>
          </a:xfrm>
          <a:prstGeom prst="rect">
            <a:avLst/>
          </a:prstGeom>
        </p:spPr>
      </p:pic>
      <p:pic>
        <p:nvPicPr>
          <p:cNvPr id="36" name="Εικόνα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57030" y="3877339"/>
            <a:ext cx="1350818" cy="1729047"/>
          </a:xfrm>
          <a:prstGeom prst="rect">
            <a:avLst/>
          </a:prstGeom>
          <a:ln>
            <a:noFill/>
          </a:ln>
        </p:spPr>
      </p:pic>
      <p:pic>
        <p:nvPicPr>
          <p:cNvPr id="37" name="Εικόνα 36"/>
          <p:cNvPicPr>
            <a:picLocks noChangeAspect="1"/>
          </p:cNvPicPr>
          <p:nvPr/>
        </p:nvPicPr>
        <p:blipFill rotWithShape="1">
          <a:blip r:embed="rId2" cstate="print">
            <a:extLst>
              <a:ext uri="{28A0092B-C50C-407E-A947-70E740481C1C}">
                <a14:useLocalDpi xmlns:a14="http://schemas.microsoft.com/office/drawing/2010/main" val="0"/>
              </a:ext>
            </a:extLst>
          </a:blip>
          <a:srcRect l="19674" t="1612" r="65104" b="70610"/>
          <a:stretch/>
        </p:blipFill>
        <p:spPr>
          <a:xfrm>
            <a:off x="902116" y="3974289"/>
            <a:ext cx="571500" cy="1904999"/>
          </a:xfrm>
          <a:prstGeom prst="rect">
            <a:avLst/>
          </a:prstGeom>
        </p:spPr>
      </p:pic>
      <p:pic>
        <p:nvPicPr>
          <p:cNvPr id="39" name="Εικόνα 38"/>
          <p:cNvPicPr>
            <a:picLocks noChangeAspect="1"/>
          </p:cNvPicPr>
          <p:nvPr/>
        </p:nvPicPr>
        <p:blipFill rotWithShape="1">
          <a:blip r:embed="rId2" cstate="print">
            <a:extLst>
              <a:ext uri="{28A0092B-C50C-407E-A947-70E740481C1C}">
                <a14:useLocalDpi xmlns:a14="http://schemas.microsoft.com/office/drawing/2010/main" val="0"/>
              </a:ext>
            </a:extLst>
          </a:blip>
          <a:srcRect l="46446" r="33596" b="89630"/>
          <a:stretch/>
        </p:blipFill>
        <p:spPr>
          <a:xfrm>
            <a:off x="312661" y="6024602"/>
            <a:ext cx="749301" cy="711200"/>
          </a:xfrm>
          <a:prstGeom prst="rect">
            <a:avLst/>
          </a:prstGeom>
        </p:spPr>
      </p:pic>
      <p:pic>
        <p:nvPicPr>
          <p:cNvPr id="40" name="Εικόνα 39"/>
          <p:cNvPicPr>
            <a:picLocks noChangeAspect="1"/>
          </p:cNvPicPr>
          <p:nvPr/>
        </p:nvPicPr>
        <p:blipFill rotWithShape="1">
          <a:blip r:embed="rId2" cstate="print">
            <a:extLst>
              <a:ext uri="{28A0092B-C50C-407E-A947-70E740481C1C}">
                <a14:useLocalDpi xmlns:a14="http://schemas.microsoft.com/office/drawing/2010/main" val="0"/>
              </a:ext>
            </a:extLst>
          </a:blip>
          <a:srcRect l="46446" r="33596" b="89630"/>
          <a:stretch/>
        </p:blipFill>
        <p:spPr>
          <a:xfrm>
            <a:off x="11299830" y="1915697"/>
            <a:ext cx="749301" cy="711200"/>
          </a:xfrm>
          <a:prstGeom prst="rect">
            <a:avLst/>
          </a:prstGeom>
        </p:spPr>
      </p:pic>
      <p:pic>
        <p:nvPicPr>
          <p:cNvPr id="4" name="Εικόνα 3"/>
          <p:cNvPicPr>
            <a:picLocks noChangeAspect="1"/>
          </p:cNvPicPr>
          <p:nvPr/>
        </p:nvPicPr>
        <p:blipFill>
          <a:blip r:embed="rId18"/>
          <a:stretch>
            <a:fillRect/>
          </a:stretch>
        </p:blipFill>
        <p:spPr>
          <a:xfrm>
            <a:off x="9581967" y="615432"/>
            <a:ext cx="1116612" cy="1572610"/>
          </a:xfrm>
          <a:prstGeom prst="rect">
            <a:avLst/>
          </a:prstGeom>
        </p:spPr>
      </p:pic>
    </p:spTree>
    <p:extLst>
      <p:ext uri="{BB962C8B-B14F-4D97-AF65-F5344CB8AC3E}">
        <p14:creationId xmlns:p14="http://schemas.microsoft.com/office/powerpoint/2010/main" val="1661412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Ομάδα 11"/>
          <p:cNvGrpSpPr/>
          <p:nvPr/>
        </p:nvGrpSpPr>
        <p:grpSpPr>
          <a:xfrm>
            <a:off x="330797" y="41566"/>
            <a:ext cx="11752617" cy="6726502"/>
            <a:chOff x="330797" y="41566"/>
            <a:chExt cx="11752617" cy="6726502"/>
          </a:xfrm>
        </p:grpSpPr>
        <p:grpSp>
          <p:nvGrpSpPr>
            <p:cNvPr id="13" name="Ομάδα 12"/>
            <p:cNvGrpSpPr/>
            <p:nvPr/>
          </p:nvGrpSpPr>
          <p:grpSpPr>
            <a:xfrm>
              <a:off x="330797" y="255571"/>
              <a:ext cx="10019702" cy="6512497"/>
              <a:chOff x="330797" y="255571"/>
              <a:chExt cx="10019702" cy="6512497"/>
            </a:xfrm>
          </p:grpSpPr>
          <p:pic>
            <p:nvPicPr>
              <p:cNvPr id="15" name="Εικόνα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6" name="Ορθογώνιο 15"/>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14" name="Picture 10">
              <a:extLst>
                <a:ext uri="{FF2B5EF4-FFF2-40B4-BE49-F238E27FC236}">
                  <a16:creationId xmlns:a16="http://schemas.microsoft.com/office/drawing/2014/main" id="{32941E06-3D1C-CB41-A872-760B2184C5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7" name="Rectangle 2"/>
          <p:cNvSpPr/>
          <p:nvPr/>
        </p:nvSpPr>
        <p:spPr>
          <a:xfrm>
            <a:off x="1140364" y="1362569"/>
            <a:ext cx="7423058" cy="646331"/>
          </a:xfrm>
          <a:prstGeom prst="rect">
            <a:avLst/>
          </a:prstGeom>
          <a:noFill/>
        </p:spPr>
        <p:txBody>
          <a:bodyPr wrap="none" lIns="91440" tIns="45720" rIns="91440" bIns="45720">
            <a:spAutoFit/>
          </a:bodyPr>
          <a:lstStyle/>
          <a:p>
            <a:r>
              <a:rPr lang="el-GR" sz="3600" b="1" dirty="0">
                <a:ln w="0"/>
                <a:solidFill>
                  <a:schemeClr val="accent1">
                    <a:lumMod val="75000"/>
                  </a:schemeClr>
                </a:solidFill>
              </a:rPr>
              <a:t>Διδάσκοντες - Υποψήφιοι </a:t>
            </a:r>
            <a:r>
              <a:rPr lang="el-GR" sz="3600" b="1" dirty="0" smtClean="0">
                <a:ln w="0"/>
                <a:solidFill>
                  <a:schemeClr val="accent1">
                    <a:lumMod val="75000"/>
                  </a:schemeClr>
                </a:solidFill>
              </a:rPr>
              <a:t>διδάκτορες</a:t>
            </a:r>
            <a:endParaRPr lang="el-GR" sz="3600" b="1" dirty="0">
              <a:ln w="0"/>
              <a:solidFill>
                <a:schemeClr val="accent1">
                  <a:lumMod val="75000"/>
                </a:schemeClr>
              </a:solidFill>
            </a:endParaRPr>
          </a:p>
        </p:txBody>
      </p:sp>
      <p:sp>
        <p:nvSpPr>
          <p:cNvPr id="18" name="TextBox 17"/>
          <p:cNvSpPr txBox="1"/>
          <p:nvPr/>
        </p:nvSpPr>
        <p:spPr>
          <a:xfrm>
            <a:off x="1285056" y="2512180"/>
            <a:ext cx="2257606" cy="2308324"/>
          </a:xfrm>
          <a:prstGeom prst="rect">
            <a:avLst/>
          </a:prstGeom>
          <a:noFill/>
        </p:spPr>
        <p:txBody>
          <a:bodyPr wrap="none" rtlCol="0">
            <a:spAutoFit/>
          </a:bodyPr>
          <a:lstStyle/>
          <a:p>
            <a:pPr marL="285750" indent="-285750" fontAlgn="base">
              <a:buFont typeface="+mj-lt"/>
              <a:buAutoNum type="arabicPeriod"/>
            </a:pPr>
            <a:r>
              <a:rPr lang="el-GR" sz="1200" dirty="0"/>
              <a:t>Δασκαλάκη </a:t>
            </a:r>
            <a:r>
              <a:rPr lang="el-GR" sz="1200" dirty="0" smtClean="0"/>
              <a:t>Σταυρούλα</a:t>
            </a:r>
            <a:endParaRPr lang="en-US" sz="1200" dirty="0" smtClean="0"/>
          </a:p>
          <a:p>
            <a:pPr marL="285750" indent="-285750" fontAlgn="base">
              <a:buFont typeface="+mj-lt"/>
              <a:buAutoNum type="arabicPeriod"/>
            </a:pPr>
            <a:r>
              <a:rPr lang="el-GR" sz="1200" dirty="0" err="1"/>
              <a:t>Διολή</a:t>
            </a:r>
            <a:r>
              <a:rPr lang="el-GR" sz="1200" dirty="0"/>
              <a:t> </a:t>
            </a:r>
            <a:r>
              <a:rPr lang="el-GR" sz="1200" dirty="0" smtClean="0"/>
              <a:t>Χρυσούλα</a:t>
            </a:r>
            <a:endParaRPr lang="en-US" sz="1200" dirty="0" smtClean="0"/>
          </a:p>
          <a:p>
            <a:pPr marL="285750" indent="-285750" fontAlgn="base">
              <a:buFont typeface="+mj-lt"/>
              <a:buAutoNum type="arabicPeriod"/>
            </a:pPr>
            <a:r>
              <a:rPr lang="el-GR" sz="1200" dirty="0"/>
              <a:t>Κεφάλα </a:t>
            </a:r>
            <a:r>
              <a:rPr lang="el-GR" sz="1200" dirty="0" err="1"/>
              <a:t>Αναστασία</a:t>
            </a:r>
            <a:r>
              <a:rPr lang="el-GR" sz="1200" dirty="0"/>
              <a:t> – </a:t>
            </a:r>
            <a:r>
              <a:rPr lang="el-GR" sz="1200" dirty="0" err="1" smtClean="0"/>
              <a:t>Μαρία</a:t>
            </a:r>
            <a:endParaRPr lang="en-US" sz="1200" dirty="0" smtClean="0"/>
          </a:p>
          <a:p>
            <a:pPr marL="285750" indent="-285750" fontAlgn="base">
              <a:buFont typeface="+mj-lt"/>
              <a:buAutoNum type="arabicPeriod"/>
            </a:pPr>
            <a:r>
              <a:rPr lang="el-GR" sz="1200" dirty="0"/>
              <a:t>Ξανθόπουλος </a:t>
            </a:r>
            <a:r>
              <a:rPr lang="el-GR" sz="1200" dirty="0" err="1" smtClean="0"/>
              <a:t>Κλέανθης</a:t>
            </a:r>
            <a:endParaRPr lang="en-US" sz="1200" dirty="0" smtClean="0"/>
          </a:p>
          <a:p>
            <a:pPr marL="285750" indent="-285750" fontAlgn="base">
              <a:buFont typeface="+mj-lt"/>
              <a:buAutoNum type="arabicPeriod"/>
            </a:pPr>
            <a:r>
              <a:rPr lang="el-GR" sz="1200" dirty="0"/>
              <a:t>Μανώλης </a:t>
            </a:r>
            <a:r>
              <a:rPr lang="el-GR" sz="1200" dirty="0" smtClean="0"/>
              <a:t>Ιωάννης</a:t>
            </a:r>
            <a:endParaRPr lang="en-US" sz="1200" dirty="0" smtClean="0"/>
          </a:p>
          <a:p>
            <a:pPr marL="285750" indent="-285750" fontAlgn="base">
              <a:buFont typeface="+mj-lt"/>
              <a:buAutoNum type="arabicPeriod"/>
            </a:pPr>
            <a:r>
              <a:rPr lang="el-GR" sz="1200" dirty="0"/>
              <a:t>Παύλου Ευθυμία</a:t>
            </a:r>
          </a:p>
          <a:p>
            <a:pPr fontAlgn="base"/>
            <a:endParaRPr lang="el-GR" sz="1200" dirty="0"/>
          </a:p>
          <a:p>
            <a:pPr marL="285750" indent="-285750" fontAlgn="base">
              <a:buFont typeface="+mj-lt"/>
              <a:buAutoNum type="arabicPeriod"/>
            </a:pPr>
            <a:endParaRPr lang="el-GR" sz="1200" dirty="0"/>
          </a:p>
          <a:p>
            <a:pPr marL="285750" indent="-285750" fontAlgn="base">
              <a:buFont typeface="+mj-lt"/>
              <a:buAutoNum type="arabicPeriod"/>
            </a:pPr>
            <a:endParaRPr lang="el-GR" sz="1200" dirty="0"/>
          </a:p>
          <a:p>
            <a:pPr marL="285750" indent="-285750" fontAlgn="base">
              <a:buFont typeface="+mj-lt"/>
              <a:buAutoNum type="arabicPeriod"/>
            </a:pPr>
            <a:endParaRPr lang="el-GR" sz="1200" dirty="0"/>
          </a:p>
          <a:p>
            <a:pPr marL="285750" indent="-285750" fontAlgn="base">
              <a:buFont typeface="+mj-lt"/>
              <a:buAutoNum type="arabicPeriod"/>
            </a:pPr>
            <a:endParaRPr lang="el-GR" sz="1200" dirty="0"/>
          </a:p>
          <a:p>
            <a:pPr marL="285750" indent="-285750" fontAlgn="base">
              <a:buFont typeface="+mj-lt"/>
              <a:buAutoNum type="arabicPeriod"/>
            </a:pPr>
            <a:endParaRPr lang="el-GR" sz="1200" dirty="0"/>
          </a:p>
        </p:txBody>
      </p:sp>
      <p:pic>
        <p:nvPicPr>
          <p:cNvPr id="3" name="Εικόνα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078" y="4389384"/>
            <a:ext cx="1305372" cy="1957676"/>
          </a:xfrm>
          <a:prstGeom prst="rect">
            <a:avLst/>
          </a:prstGeom>
        </p:spPr>
      </p:pic>
      <p:pic>
        <p:nvPicPr>
          <p:cNvPr id="19" name="Εικόνα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6496" y="2374356"/>
            <a:ext cx="1457954" cy="1945869"/>
          </a:xfrm>
          <a:prstGeom prst="rect">
            <a:avLst/>
          </a:prstGeom>
        </p:spPr>
      </p:pic>
      <p:pic>
        <p:nvPicPr>
          <p:cNvPr id="20" name="Εικόνα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3300" y="3119856"/>
            <a:ext cx="1350000" cy="1350000"/>
          </a:xfrm>
          <a:prstGeom prst="rect">
            <a:avLst/>
          </a:prstGeom>
        </p:spPr>
      </p:pic>
      <p:pic>
        <p:nvPicPr>
          <p:cNvPr id="21" name="Εικόνα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9146" y="4389384"/>
            <a:ext cx="1468257" cy="1957676"/>
          </a:xfrm>
          <a:prstGeom prst="rect">
            <a:avLst/>
          </a:prstGeom>
        </p:spPr>
      </p:pic>
      <p:pic>
        <p:nvPicPr>
          <p:cNvPr id="22" name="Εικόνα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21293" y="4524997"/>
            <a:ext cx="1208558" cy="1822063"/>
          </a:xfrm>
          <a:prstGeom prst="rect">
            <a:avLst/>
          </a:prstGeom>
        </p:spPr>
      </p:pic>
      <p:pic>
        <p:nvPicPr>
          <p:cNvPr id="23" name="Εικόνα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1038" y="2374356"/>
            <a:ext cx="1362108" cy="1945869"/>
          </a:xfrm>
          <a:prstGeom prst="rect">
            <a:avLst/>
          </a:prstGeom>
        </p:spPr>
      </p:pic>
      <p:pic>
        <p:nvPicPr>
          <p:cNvPr id="24" name="Εικόνα 23"/>
          <p:cNvPicPr>
            <a:picLocks noChangeAspect="1"/>
          </p:cNvPicPr>
          <p:nvPr/>
        </p:nvPicPr>
        <p:blipFill rotWithShape="1">
          <a:blip r:embed="rId11" cstate="print">
            <a:extLst>
              <a:ext uri="{28A0092B-C50C-407E-A947-70E740481C1C}">
                <a14:useLocalDpi xmlns:a14="http://schemas.microsoft.com/office/drawing/2010/main" val="0"/>
              </a:ext>
            </a:extLst>
          </a:blip>
          <a:srcRect l="19674" t="1612" r="65104" b="70610"/>
          <a:stretch/>
        </p:blipFill>
        <p:spPr>
          <a:xfrm>
            <a:off x="10326694" y="4600825"/>
            <a:ext cx="571500" cy="1904999"/>
          </a:xfrm>
          <a:prstGeom prst="rect">
            <a:avLst/>
          </a:prstGeom>
        </p:spPr>
      </p:pic>
      <p:pic>
        <p:nvPicPr>
          <p:cNvPr id="26" name="Εικόνα 25"/>
          <p:cNvPicPr>
            <a:picLocks noChangeAspect="1"/>
          </p:cNvPicPr>
          <p:nvPr/>
        </p:nvPicPr>
        <p:blipFill rotWithShape="1">
          <a:blip r:embed="rId11" cstate="print">
            <a:extLst>
              <a:ext uri="{28A0092B-C50C-407E-A947-70E740481C1C}">
                <a14:useLocalDpi xmlns:a14="http://schemas.microsoft.com/office/drawing/2010/main" val="0"/>
              </a:ext>
            </a:extLst>
          </a:blip>
          <a:srcRect l="16453" t="32938" r="29001" b="45256"/>
          <a:stretch/>
        </p:blipFill>
        <p:spPr>
          <a:xfrm>
            <a:off x="4945461" y="3718054"/>
            <a:ext cx="1790791" cy="1307694"/>
          </a:xfrm>
          <a:prstGeom prst="rect">
            <a:avLst/>
          </a:prstGeom>
        </p:spPr>
      </p:pic>
      <p:pic>
        <p:nvPicPr>
          <p:cNvPr id="27" name="Εικόνα 26"/>
          <p:cNvPicPr>
            <a:picLocks noChangeAspect="1"/>
          </p:cNvPicPr>
          <p:nvPr/>
        </p:nvPicPr>
        <p:blipFill rotWithShape="1">
          <a:blip r:embed="rId11" cstate="print">
            <a:extLst>
              <a:ext uri="{28A0092B-C50C-407E-A947-70E740481C1C}">
                <a14:useLocalDpi xmlns:a14="http://schemas.microsoft.com/office/drawing/2010/main" val="0"/>
              </a:ext>
            </a:extLst>
          </a:blip>
          <a:srcRect l="70313" t="573" r="1758" b="64159"/>
          <a:stretch/>
        </p:blipFill>
        <p:spPr>
          <a:xfrm>
            <a:off x="230977" y="2300283"/>
            <a:ext cx="1092582" cy="2520221"/>
          </a:xfrm>
          <a:prstGeom prst="rect">
            <a:avLst/>
          </a:prstGeom>
        </p:spPr>
      </p:pic>
      <p:pic>
        <p:nvPicPr>
          <p:cNvPr id="28" name="Εικόνα 27"/>
          <p:cNvPicPr>
            <a:picLocks noChangeAspect="1"/>
          </p:cNvPicPr>
          <p:nvPr/>
        </p:nvPicPr>
        <p:blipFill rotWithShape="1">
          <a:blip r:embed="rId11" cstate="print">
            <a:extLst>
              <a:ext uri="{28A0092B-C50C-407E-A947-70E740481C1C}">
                <a14:useLocalDpi xmlns:a14="http://schemas.microsoft.com/office/drawing/2010/main" val="0"/>
              </a:ext>
            </a:extLst>
          </a:blip>
          <a:srcRect l="36713" t="-1160" r="35359" b="65892"/>
          <a:stretch/>
        </p:blipFill>
        <p:spPr>
          <a:xfrm>
            <a:off x="5092717" y="2210405"/>
            <a:ext cx="1092582" cy="2520221"/>
          </a:xfrm>
          <a:prstGeom prst="rect">
            <a:avLst/>
          </a:prstGeom>
        </p:spPr>
      </p:pic>
      <p:pic>
        <p:nvPicPr>
          <p:cNvPr id="29" name="Εικόνα 28"/>
          <p:cNvPicPr>
            <a:picLocks noChangeAspect="1"/>
          </p:cNvPicPr>
          <p:nvPr/>
        </p:nvPicPr>
        <p:blipFill rotWithShape="1">
          <a:blip r:embed="rId11" cstate="print">
            <a:extLst>
              <a:ext uri="{28A0092B-C50C-407E-A947-70E740481C1C}">
                <a14:useLocalDpi xmlns:a14="http://schemas.microsoft.com/office/drawing/2010/main" val="0"/>
              </a:ext>
            </a:extLst>
          </a:blip>
          <a:srcRect l="24558" t="57389" r="34088" b="31778"/>
          <a:stretch/>
        </p:blipFill>
        <p:spPr>
          <a:xfrm>
            <a:off x="657225" y="5604109"/>
            <a:ext cx="1552576" cy="742951"/>
          </a:xfrm>
          <a:prstGeom prst="rect">
            <a:avLst/>
          </a:prstGeom>
        </p:spPr>
      </p:pic>
      <p:pic>
        <p:nvPicPr>
          <p:cNvPr id="30" name="Εικόνα 29"/>
          <p:cNvPicPr>
            <a:picLocks noChangeAspect="1"/>
          </p:cNvPicPr>
          <p:nvPr/>
        </p:nvPicPr>
        <p:blipFill rotWithShape="1">
          <a:blip r:embed="rId11" cstate="print">
            <a:extLst>
              <a:ext uri="{28A0092B-C50C-407E-A947-70E740481C1C}">
                <a14:useLocalDpi xmlns:a14="http://schemas.microsoft.com/office/drawing/2010/main" val="0"/>
              </a:ext>
            </a:extLst>
          </a:blip>
          <a:srcRect l="24558" t="57389" r="34088" b="31778"/>
          <a:stretch/>
        </p:blipFill>
        <p:spPr>
          <a:xfrm>
            <a:off x="10479710" y="2112112"/>
            <a:ext cx="1552576" cy="742951"/>
          </a:xfrm>
          <a:prstGeom prst="rect">
            <a:avLst/>
          </a:prstGeom>
        </p:spPr>
      </p:pic>
    </p:spTree>
    <p:extLst>
      <p:ext uri="{BB962C8B-B14F-4D97-AF65-F5344CB8AC3E}">
        <p14:creationId xmlns:p14="http://schemas.microsoft.com/office/powerpoint/2010/main" val="2675032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Εικόνα 16"/>
          <p:cNvPicPr>
            <a:picLocks noChangeAspect="1"/>
          </p:cNvPicPr>
          <p:nvPr/>
        </p:nvPicPr>
        <p:blipFill rotWithShape="1">
          <a:blip r:embed="rId2" cstate="print">
            <a:extLst>
              <a:ext uri="{28A0092B-C50C-407E-A947-70E740481C1C}">
                <a14:useLocalDpi xmlns:a14="http://schemas.microsoft.com/office/drawing/2010/main" val="0"/>
              </a:ext>
            </a:extLst>
          </a:blip>
          <a:srcRect l="457" t="72917" r="1360" b="-416"/>
          <a:stretch/>
        </p:blipFill>
        <p:spPr>
          <a:xfrm>
            <a:off x="4296166" y="2728857"/>
            <a:ext cx="7533883" cy="3854545"/>
          </a:xfrm>
          <a:prstGeom prst="rect">
            <a:avLst/>
          </a:prstGeom>
        </p:spPr>
      </p:pic>
      <p:grpSp>
        <p:nvGrpSpPr>
          <p:cNvPr id="8" name="Ομάδα 7"/>
          <p:cNvGrpSpPr/>
          <p:nvPr/>
        </p:nvGrpSpPr>
        <p:grpSpPr>
          <a:xfrm>
            <a:off x="330797" y="41566"/>
            <a:ext cx="11752617" cy="6726502"/>
            <a:chOff x="330797" y="41566"/>
            <a:chExt cx="11752617" cy="6726502"/>
          </a:xfrm>
        </p:grpSpPr>
        <p:grpSp>
          <p:nvGrpSpPr>
            <p:cNvPr id="9" name="Ομάδα 8"/>
            <p:cNvGrpSpPr/>
            <p:nvPr/>
          </p:nvGrpSpPr>
          <p:grpSpPr>
            <a:xfrm>
              <a:off x="330797" y="255571"/>
              <a:ext cx="10019702" cy="6512497"/>
              <a:chOff x="330797" y="255571"/>
              <a:chExt cx="10019702" cy="6512497"/>
            </a:xfrm>
          </p:grpSpPr>
          <p:pic>
            <p:nvPicPr>
              <p:cNvPr id="11" name="Εικόνα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97" y="255571"/>
                <a:ext cx="1879004" cy="590363"/>
              </a:xfrm>
              <a:prstGeom prst="rect">
                <a:avLst/>
              </a:prstGeom>
            </p:spPr>
          </p:pic>
          <p:sp>
            <p:nvSpPr>
              <p:cNvPr id="12" name="Ορθογώνιο 11"/>
              <p:cNvSpPr/>
              <p:nvPr/>
            </p:nvSpPr>
            <p:spPr>
              <a:xfrm>
                <a:off x="2611214" y="6398736"/>
                <a:ext cx="7739285" cy="369332"/>
              </a:xfrm>
              <a:prstGeom prst="rect">
                <a:avLst/>
              </a:prstGeom>
            </p:spPr>
            <p:txBody>
              <a:bodyPr wrap="square">
                <a:spAutoFit/>
              </a:bodyPr>
              <a:lstStyle/>
              <a:p>
                <a:r>
                  <a:rPr lang="el-GR" sz="900" dirty="0">
                    <a:latin typeface="Century Gothic" panose="020B0502020202020204" pitchFamily="34" charset="0"/>
                  </a:rPr>
                  <a:t>Απολογισμός 1ου Εξαμήνου – Προγραμματισμός Χειμερινού Εξαμήνου </a:t>
                </a:r>
                <a:r>
                  <a:rPr lang="el-GR" sz="900" dirty="0" smtClean="0">
                    <a:latin typeface="Century Gothic" panose="020B0502020202020204" pitchFamily="34" charset="0"/>
                  </a:rPr>
                  <a:t>2021-2022</a:t>
                </a:r>
                <a:r>
                  <a:rPr lang="en-US" sz="900" dirty="0" smtClean="0">
                    <a:latin typeface="Century Gothic" panose="020B0502020202020204" pitchFamily="34" charset="0"/>
                  </a:rPr>
                  <a:t>     I    </a:t>
                </a:r>
                <a:r>
                  <a:rPr lang="el-GR" sz="900" dirty="0" smtClean="0">
                    <a:latin typeface="Century Gothic" panose="020B0502020202020204" pitchFamily="34" charset="0"/>
                  </a:rPr>
                  <a:t>Αναστάσιος Γ. </a:t>
                </a:r>
                <a:r>
                  <a:rPr lang="el-GR" sz="900" dirty="0" err="1" smtClean="0">
                    <a:latin typeface="Century Gothic" panose="020B0502020202020204" pitchFamily="34" charset="0"/>
                  </a:rPr>
                  <a:t>Κριεμπάρδης</a:t>
                </a:r>
                <a:endParaRPr lang="el-GR" sz="900" dirty="0" smtClean="0">
                  <a:latin typeface="Century Gothic" panose="020B0502020202020204" pitchFamily="34" charset="0"/>
                </a:endParaRPr>
              </a:p>
              <a:p>
                <a:endParaRPr lang="el-GR" sz="900" dirty="0" smtClean="0">
                  <a:latin typeface="Century Gothic" panose="020B0502020202020204" pitchFamily="34" charset="0"/>
                </a:endParaRPr>
              </a:p>
            </p:txBody>
          </p:sp>
        </p:grpSp>
        <p:pic>
          <p:nvPicPr>
            <p:cNvPr id="10" name="Picture 10">
              <a:extLst>
                <a:ext uri="{FF2B5EF4-FFF2-40B4-BE49-F238E27FC236}">
                  <a16:creationId xmlns:a16="http://schemas.microsoft.com/office/drawing/2014/main" id="{32941E06-3D1C-CB41-A872-760B2184C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5556" l="3556" r="96889"/>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083635" y="41566"/>
              <a:ext cx="999779" cy="999779"/>
            </a:xfrm>
            <a:prstGeom prst="rect">
              <a:avLst/>
            </a:prstGeom>
          </p:spPr>
        </p:pic>
      </p:grpSp>
      <p:sp>
        <p:nvSpPr>
          <p:cNvPr id="13" name="Rectangle 2"/>
          <p:cNvSpPr/>
          <p:nvPr/>
        </p:nvSpPr>
        <p:spPr>
          <a:xfrm>
            <a:off x="1140364" y="1362569"/>
            <a:ext cx="5430397" cy="646331"/>
          </a:xfrm>
          <a:prstGeom prst="rect">
            <a:avLst/>
          </a:prstGeom>
          <a:noFill/>
        </p:spPr>
        <p:txBody>
          <a:bodyPr wrap="none" lIns="91440" tIns="45720" rIns="91440" bIns="45720">
            <a:spAutoFit/>
          </a:bodyPr>
          <a:lstStyle/>
          <a:p>
            <a:r>
              <a:rPr lang="el-GR" sz="3600" b="1" dirty="0" smtClean="0">
                <a:ln w="0"/>
                <a:solidFill>
                  <a:schemeClr val="accent1">
                    <a:lumMod val="75000"/>
                  </a:schemeClr>
                </a:solidFill>
              </a:rPr>
              <a:t>Βαθμολογία – Μέσος όρος </a:t>
            </a:r>
            <a:endParaRPr lang="el-GR" sz="3600" b="1" dirty="0">
              <a:ln w="0"/>
              <a:solidFill>
                <a:schemeClr val="accent1">
                  <a:lumMod val="75000"/>
                </a:schemeClr>
              </a:solidFill>
            </a:endParaRPr>
          </a:p>
        </p:txBody>
      </p:sp>
      <p:pic>
        <p:nvPicPr>
          <p:cNvPr id="14" name="Εικόνα 13"/>
          <p:cNvPicPr>
            <a:picLocks noChangeAspect="1"/>
          </p:cNvPicPr>
          <p:nvPr/>
        </p:nvPicPr>
        <p:blipFill rotWithShape="1">
          <a:blip r:embed="rId2" cstate="print">
            <a:extLst>
              <a:ext uri="{28A0092B-C50C-407E-A947-70E740481C1C}">
                <a14:useLocalDpi xmlns:a14="http://schemas.microsoft.com/office/drawing/2010/main" val="0"/>
              </a:ext>
            </a:extLst>
          </a:blip>
          <a:srcRect l="16453" t="32938" r="29001" b="45256"/>
          <a:stretch/>
        </p:blipFill>
        <p:spPr>
          <a:xfrm>
            <a:off x="8810625" y="1636101"/>
            <a:ext cx="2047875" cy="1495425"/>
          </a:xfrm>
          <a:prstGeom prst="rect">
            <a:avLst/>
          </a:prstGeom>
        </p:spPr>
      </p:pic>
      <p:pic>
        <p:nvPicPr>
          <p:cNvPr id="15" name="Εικόνα 14"/>
          <p:cNvPicPr>
            <a:picLocks noChangeAspect="1"/>
          </p:cNvPicPr>
          <p:nvPr/>
        </p:nvPicPr>
        <p:blipFill rotWithShape="1">
          <a:blip r:embed="rId2" cstate="print">
            <a:extLst>
              <a:ext uri="{28A0092B-C50C-407E-A947-70E740481C1C}">
                <a14:useLocalDpi xmlns:a14="http://schemas.microsoft.com/office/drawing/2010/main" val="0"/>
              </a:ext>
            </a:extLst>
          </a:blip>
          <a:srcRect l="24558" t="57389" r="34088" b="31778"/>
          <a:stretch/>
        </p:blipFill>
        <p:spPr>
          <a:xfrm>
            <a:off x="8448675" y="2506839"/>
            <a:ext cx="1552576" cy="742951"/>
          </a:xfrm>
          <a:prstGeom prst="rect">
            <a:avLst/>
          </a:prstGeom>
        </p:spPr>
      </p:pic>
      <p:pic>
        <p:nvPicPr>
          <p:cNvPr id="16" name="Εικόνα 15"/>
          <p:cNvPicPr>
            <a:picLocks noChangeAspect="1"/>
          </p:cNvPicPr>
          <p:nvPr/>
        </p:nvPicPr>
        <p:blipFill rotWithShape="1">
          <a:blip r:embed="rId2" cstate="print">
            <a:extLst>
              <a:ext uri="{28A0092B-C50C-407E-A947-70E740481C1C}">
                <a14:useLocalDpi xmlns:a14="http://schemas.microsoft.com/office/drawing/2010/main" val="0"/>
              </a:ext>
            </a:extLst>
          </a:blip>
          <a:srcRect l="68568" t="65488" r="8599" b="28540"/>
          <a:stretch/>
        </p:blipFill>
        <p:spPr>
          <a:xfrm>
            <a:off x="8658764" y="1947438"/>
            <a:ext cx="857250" cy="409575"/>
          </a:xfrm>
          <a:prstGeom prst="rect">
            <a:avLst/>
          </a:prstGeom>
        </p:spPr>
      </p:pic>
      <p:pic>
        <p:nvPicPr>
          <p:cNvPr id="18" name="Εικόνα 17"/>
          <p:cNvPicPr>
            <a:picLocks noChangeAspect="1"/>
          </p:cNvPicPr>
          <p:nvPr/>
        </p:nvPicPr>
        <p:blipFill rotWithShape="1">
          <a:blip r:embed="rId2" cstate="print">
            <a:extLst>
              <a:ext uri="{28A0092B-C50C-407E-A947-70E740481C1C}">
                <a14:useLocalDpi xmlns:a14="http://schemas.microsoft.com/office/drawing/2010/main" val="0"/>
              </a:ext>
            </a:extLst>
          </a:blip>
          <a:srcRect l="70313" t="573" r="1758" b="64159"/>
          <a:stretch/>
        </p:blipFill>
        <p:spPr>
          <a:xfrm>
            <a:off x="7777092" y="778052"/>
            <a:ext cx="2143126" cy="4943475"/>
          </a:xfrm>
          <a:prstGeom prst="rect">
            <a:avLst/>
          </a:prstGeom>
        </p:spPr>
      </p:pic>
      <p:graphicFrame>
        <p:nvGraphicFramePr>
          <p:cNvPr id="2" name="Πίνακας 1"/>
          <p:cNvGraphicFramePr>
            <a:graphicFrameLocks noGrp="1"/>
          </p:cNvGraphicFramePr>
          <p:nvPr>
            <p:extLst>
              <p:ext uri="{D42A27DB-BD31-4B8C-83A1-F6EECF244321}">
                <p14:modId xmlns:p14="http://schemas.microsoft.com/office/powerpoint/2010/main" val="1464254420"/>
              </p:ext>
            </p:extLst>
          </p:nvPr>
        </p:nvGraphicFramePr>
        <p:xfrm>
          <a:off x="1757950" y="2344427"/>
          <a:ext cx="8748857" cy="2590800"/>
        </p:xfrm>
        <a:graphic>
          <a:graphicData uri="http://schemas.openxmlformats.org/drawingml/2006/table">
            <a:tbl>
              <a:tblPr firstRow="1" bandRow="1">
                <a:tableStyleId>{5C22544A-7EE6-4342-B048-85BDC9FD1C3A}</a:tableStyleId>
              </a:tblPr>
              <a:tblGrid>
                <a:gridCol w="555606">
                  <a:extLst>
                    <a:ext uri="{9D8B030D-6E8A-4147-A177-3AD203B41FA5}">
                      <a16:colId xmlns:a16="http://schemas.microsoft.com/office/drawing/2014/main" val="3144075287"/>
                    </a:ext>
                  </a:extLst>
                </a:gridCol>
                <a:gridCol w="6276529">
                  <a:extLst>
                    <a:ext uri="{9D8B030D-6E8A-4147-A177-3AD203B41FA5}">
                      <a16:colId xmlns:a16="http://schemas.microsoft.com/office/drawing/2014/main" val="2794223622"/>
                    </a:ext>
                  </a:extLst>
                </a:gridCol>
                <a:gridCol w="1916722">
                  <a:extLst>
                    <a:ext uri="{9D8B030D-6E8A-4147-A177-3AD203B41FA5}">
                      <a16:colId xmlns:a16="http://schemas.microsoft.com/office/drawing/2014/main" val="2945699018"/>
                    </a:ext>
                  </a:extLst>
                </a:gridCol>
              </a:tblGrid>
              <a:tr h="338425">
                <a:tc>
                  <a:txBody>
                    <a:bodyPr/>
                    <a:lstStyle/>
                    <a:p>
                      <a:r>
                        <a:rPr lang="el-GR" sz="1400" dirty="0" smtClean="0"/>
                        <a:t>α/α</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Μάθημα</a:t>
                      </a:r>
                    </a:p>
                    <a:p>
                      <a:endParaRPr lang="el-GR" sz="1400" dirty="0"/>
                    </a:p>
                  </a:txBody>
                  <a:tcPr/>
                </a:tc>
                <a:tc>
                  <a:txBody>
                    <a:bodyPr/>
                    <a:lstStyle/>
                    <a:p>
                      <a:pPr algn="ctr"/>
                      <a:r>
                        <a:rPr lang="el-GR" sz="1400" dirty="0" smtClean="0"/>
                        <a:t>Μέσος όρος</a:t>
                      </a:r>
                      <a:endParaRPr lang="el-GR" sz="1400" dirty="0"/>
                    </a:p>
                  </a:txBody>
                  <a:tcPr/>
                </a:tc>
                <a:extLst>
                  <a:ext uri="{0D108BD9-81ED-4DB2-BD59-A6C34878D82A}">
                    <a16:rowId xmlns:a16="http://schemas.microsoft.com/office/drawing/2014/main" val="1226122236"/>
                  </a:ext>
                </a:extLst>
              </a:tr>
              <a:tr h="258000">
                <a:tc>
                  <a:txBody>
                    <a:bodyPr/>
                    <a:lstStyle/>
                    <a:p>
                      <a:r>
                        <a:rPr lang="el-GR" sz="1400" dirty="0" smtClean="0"/>
                        <a:t>1</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latin typeface="roboto"/>
                        </a:rPr>
                        <a:t>Σύγχρονη Διαγνωστική στην Αιματολογία</a:t>
                      </a:r>
                      <a:endParaRPr lang="el-GR" sz="1400" b="0" i="0" dirty="0" smtClean="0">
                        <a:effectLst/>
                        <a:latin typeface="roboto"/>
                      </a:endParaRPr>
                    </a:p>
                    <a:p>
                      <a:endParaRPr lang="el-GR" sz="1400" dirty="0"/>
                    </a:p>
                  </a:txBody>
                  <a:tcPr/>
                </a:tc>
                <a:tc>
                  <a:txBody>
                    <a:bodyPr/>
                    <a:lstStyle/>
                    <a:p>
                      <a:pPr algn="ctr"/>
                      <a:r>
                        <a:rPr lang="el-GR" sz="1400" b="1" dirty="0" smtClean="0"/>
                        <a:t>9,1</a:t>
                      </a:r>
                    </a:p>
                    <a:p>
                      <a:pPr algn="ctr"/>
                      <a:endParaRPr lang="el-GR" sz="1400" b="1" dirty="0"/>
                    </a:p>
                  </a:txBody>
                  <a:tcPr/>
                </a:tc>
                <a:extLst>
                  <a:ext uri="{0D108BD9-81ED-4DB2-BD59-A6C34878D82A}">
                    <a16:rowId xmlns:a16="http://schemas.microsoft.com/office/drawing/2014/main" val="3869744802"/>
                  </a:ext>
                </a:extLst>
              </a:tr>
              <a:tr h="370840">
                <a:tc>
                  <a:txBody>
                    <a:bodyPr/>
                    <a:lstStyle/>
                    <a:p>
                      <a:r>
                        <a:rPr lang="el-GR" sz="1400" dirty="0" smtClean="0"/>
                        <a:t>2</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latin typeface="roboto"/>
                        </a:rPr>
                        <a:t>Σύγχρονες Αναλυτικές Μέθοδοι – </a:t>
                      </a:r>
                      <a:r>
                        <a:rPr lang="el-GR" sz="1400" dirty="0" err="1" smtClean="0">
                          <a:latin typeface="roboto"/>
                        </a:rPr>
                        <a:t>Νανοτεχνολογία</a:t>
                      </a:r>
                      <a:r>
                        <a:rPr lang="el-GR" sz="1400" dirty="0" smtClean="0">
                          <a:latin typeface="roboto"/>
                        </a:rPr>
                        <a:t> στα </a:t>
                      </a:r>
                      <a:r>
                        <a:rPr lang="el-GR" sz="1400" dirty="0" err="1" smtClean="0">
                          <a:latin typeface="roboto"/>
                        </a:rPr>
                        <a:t>Βιοϊατρικά</a:t>
                      </a:r>
                      <a:r>
                        <a:rPr lang="el-GR" sz="1400" dirty="0" smtClean="0">
                          <a:latin typeface="roboto"/>
                        </a:rPr>
                        <a:t> Εργαστήρια</a:t>
                      </a:r>
                      <a:endParaRPr lang="el-GR" sz="1400" b="0" i="0" dirty="0" smtClean="0">
                        <a:effectLst/>
                        <a:latin typeface="roboto"/>
                      </a:endParaRPr>
                    </a:p>
                    <a:p>
                      <a:endParaRPr lang="el-GR" sz="1400" dirty="0"/>
                    </a:p>
                  </a:txBody>
                  <a:tcPr/>
                </a:tc>
                <a:tc>
                  <a:txBody>
                    <a:bodyPr/>
                    <a:lstStyle/>
                    <a:p>
                      <a:pPr algn="ctr"/>
                      <a:r>
                        <a:rPr lang="el-GR" sz="1400" b="1" dirty="0" smtClean="0"/>
                        <a:t>7,3</a:t>
                      </a:r>
                      <a:endParaRPr lang="el-GR" sz="1400" b="1" dirty="0"/>
                    </a:p>
                  </a:txBody>
                  <a:tcPr/>
                </a:tc>
                <a:extLst>
                  <a:ext uri="{0D108BD9-81ED-4DB2-BD59-A6C34878D82A}">
                    <a16:rowId xmlns:a16="http://schemas.microsoft.com/office/drawing/2014/main" val="4119195213"/>
                  </a:ext>
                </a:extLst>
              </a:tr>
              <a:tr h="370840">
                <a:tc>
                  <a:txBody>
                    <a:bodyPr/>
                    <a:lstStyle/>
                    <a:p>
                      <a:r>
                        <a:rPr lang="el-GR" sz="1400" dirty="0" smtClean="0"/>
                        <a:t>3</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latin typeface="roboto"/>
                        </a:rPr>
                        <a:t>Πρότυπα Αυτοματισμός και Διαχείριση Πληροφορίας στο Εργαστήριο</a:t>
                      </a:r>
                      <a:endParaRPr lang="el-GR" sz="1400" b="0" i="0" dirty="0" smtClean="0">
                        <a:effectLst/>
                        <a:latin typeface="roboto"/>
                      </a:endParaRPr>
                    </a:p>
                    <a:p>
                      <a:endParaRPr lang="el-GR" sz="1400" dirty="0"/>
                    </a:p>
                  </a:txBody>
                  <a:tcPr/>
                </a:tc>
                <a:tc>
                  <a:txBody>
                    <a:bodyPr/>
                    <a:lstStyle/>
                    <a:p>
                      <a:pPr algn="ctr"/>
                      <a:r>
                        <a:rPr lang="el-GR" sz="1400" b="1" dirty="0" smtClean="0"/>
                        <a:t>8,7</a:t>
                      </a:r>
                    </a:p>
                    <a:p>
                      <a:endParaRPr lang="el-GR" sz="1400" b="1" dirty="0"/>
                    </a:p>
                  </a:txBody>
                  <a:tcPr/>
                </a:tc>
                <a:extLst>
                  <a:ext uri="{0D108BD9-81ED-4DB2-BD59-A6C34878D82A}">
                    <a16:rowId xmlns:a16="http://schemas.microsoft.com/office/drawing/2014/main" val="1561763967"/>
                  </a:ext>
                </a:extLst>
              </a:tr>
              <a:tr h="370840">
                <a:tc>
                  <a:txBody>
                    <a:bodyPr/>
                    <a:lstStyle/>
                    <a:p>
                      <a:r>
                        <a:rPr lang="el-GR" sz="1400" dirty="0" smtClean="0"/>
                        <a:t>4</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latin typeface="roboto"/>
                        </a:rPr>
                        <a:t>Ιστοπαθολογία – Ογκολογία</a:t>
                      </a:r>
                      <a:endParaRPr lang="el-GR" sz="1400" b="0" i="0" dirty="0" smtClean="0">
                        <a:effectLst/>
                        <a:latin typeface="roboto"/>
                      </a:endParaRPr>
                    </a:p>
                    <a:p>
                      <a:endParaRPr lang="el-GR" sz="1400" dirty="0"/>
                    </a:p>
                  </a:txBody>
                  <a:tcPr/>
                </a:tc>
                <a:tc>
                  <a:txBody>
                    <a:bodyPr/>
                    <a:lstStyle/>
                    <a:p>
                      <a:pPr algn="ctr"/>
                      <a:r>
                        <a:rPr lang="el-GR" sz="1400" b="1" dirty="0" smtClean="0"/>
                        <a:t>7,0</a:t>
                      </a:r>
                    </a:p>
                    <a:p>
                      <a:endParaRPr lang="el-GR" sz="1400" b="1" dirty="0"/>
                    </a:p>
                  </a:txBody>
                  <a:tcPr/>
                </a:tc>
                <a:extLst>
                  <a:ext uri="{0D108BD9-81ED-4DB2-BD59-A6C34878D82A}">
                    <a16:rowId xmlns:a16="http://schemas.microsoft.com/office/drawing/2014/main" val="2633066828"/>
                  </a:ext>
                </a:extLst>
              </a:tr>
            </a:tbl>
          </a:graphicData>
        </a:graphic>
      </p:graphicFrame>
    </p:spTree>
    <p:extLst>
      <p:ext uri="{BB962C8B-B14F-4D97-AF65-F5344CB8AC3E}">
        <p14:creationId xmlns:p14="http://schemas.microsoft.com/office/powerpoint/2010/main" val="3209392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2696</TotalTime>
  <Words>998</Words>
  <Application>Microsoft Office PowerPoint</Application>
  <PresentationFormat>Ευρεία οθόνη</PresentationFormat>
  <Paragraphs>285</Paragraphs>
  <Slides>23</Slides>
  <Notes>0</Notes>
  <HiddenSlides>1</HiddenSlides>
  <MMClips>0</MMClips>
  <ScaleCrop>false</ScaleCrop>
  <HeadingPairs>
    <vt:vector size="6" baseType="variant">
      <vt:variant>
        <vt:lpstr>Γραμματοσειρές που χρησιμοποιούνται</vt:lpstr>
      </vt:variant>
      <vt:variant>
        <vt:i4>14</vt:i4>
      </vt:variant>
      <vt:variant>
        <vt:lpstr>Θέμα</vt:lpstr>
      </vt:variant>
      <vt:variant>
        <vt:i4>1</vt:i4>
      </vt:variant>
      <vt:variant>
        <vt:lpstr>Τίτλοι διαφανειών</vt:lpstr>
      </vt:variant>
      <vt:variant>
        <vt:i4>23</vt:i4>
      </vt:variant>
    </vt:vector>
  </HeadingPairs>
  <TitlesOfParts>
    <vt:vector size="38" baseType="lpstr">
      <vt:lpstr>Aka-AcidGR-MuliLight</vt:lpstr>
      <vt:lpstr>Aka-Acid-Varela</vt:lpstr>
      <vt:lpstr>Arial</vt:lpstr>
      <vt:lpstr>Bahnschrift Light</vt:lpstr>
      <vt:lpstr>Book Antiqua</vt:lpstr>
      <vt:lpstr>Bookshelf Symbol 7</vt:lpstr>
      <vt:lpstr>Calibri</vt:lpstr>
      <vt:lpstr>Calibri Light</vt:lpstr>
      <vt:lpstr>Cambria</vt:lpstr>
      <vt:lpstr>Century Gothic</vt:lpstr>
      <vt:lpstr>CF Panoptik ExtraBold</vt:lpstr>
      <vt:lpstr>Corbel Light</vt:lpstr>
      <vt:lpstr>Courier New</vt:lpstr>
      <vt:lpstr>roboto</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akrieb</cp:lastModifiedBy>
  <cp:revision>294</cp:revision>
  <dcterms:created xsi:type="dcterms:W3CDTF">2018-12-16T21:46:51Z</dcterms:created>
  <dcterms:modified xsi:type="dcterms:W3CDTF">2021-07-12T15:35:36Z</dcterms:modified>
</cp:coreProperties>
</file>